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38"/>
  </p:notesMasterIdLst>
  <p:sldIdLst>
    <p:sldId id="301" r:id="rId5"/>
    <p:sldId id="300"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6" r:id="rId25"/>
    <p:sldId id="283" r:id="rId26"/>
    <p:sldId id="284" r:id="rId27"/>
    <p:sldId id="279" r:id="rId28"/>
    <p:sldId id="280" r:id="rId29"/>
    <p:sldId id="298" r:id="rId30"/>
    <p:sldId id="282" r:id="rId31"/>
    <p:sldId id="299" r:id="rId32"/>
    <p:sldId id="285" r:id="rId33"/>
    <p:sldId id="286" r:id="rId34"/>
    <p:sldId id="288" r:id="rId35"/>
    <p:sldId id="290" r:id="rId36"/>
    <p:sldId id="291" r:id="rId3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1pPr>
    <a:lvl2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2pPr>
    <a:lvl3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3pPr>
    <a:lvl4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4pPr>
    <a:lvl5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5pPr>
    <a:lvl6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6pPr>
    <a:lvl7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7pPr>
    <a:lvl8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8pPr>
    <a:lvl9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605893-3F31-49B2-8319-BF702C9C03B7}" v="2" dt="2023-04-25T21:57:27.801"/>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25400" cap="flat">
              <a:solidFill>
                <a:srgbClr val="C4C6C6"/>
              </a:solidFill>
              <a:prstDash val="solid"/>
              <a:miter lim="400000"/>
            </a:ln>
          </a:top>
          <a:bottom>
            <a:ln w="25400" cap="flat">
              <a:solidFill>
                <a:srgbClr val="C4C6C6"/>
              </a:solidFill>
              <a:prstDash val="solid"/>
              <a:miter lim="400000"/>
            </a:ln>
          </a:bottom>
          <a:insideH>
            <a:ln w="25400" cap="flat">
              <a:solidFill>
                <a:srgbClr val="C4C6C6"/>
              </a:solidFill>
              <a:prstDash val="solid"/>
              <a:miter lim="400000"/>
            </a:ln>
          </a:insideH>
          <a:insideV>
            <a:ln w="12700" cap="flat">
              <a:noFill/>
              <a:miter lim="400000"/>
            </a:ln>
          </a:insideV>
        </a:tcBdr>
        <a:fill>
          <a:noFill/>
        </a:fill>
      </a:tcStyle>
    </a:wholeTbl>
    <a:band2H>
      <a:tcTxStyle/>
      <a:tcStyle>
        <a:tcBdr/>
        <a:fill>
          <a:solidFill>
            <a:srgbClr val="F2F2F2"/>
          </a:solidFill>
        </a:fill>
      </a:tcStyle>
    </a:band2H>
    <a:firstCol>
      <a:tcTxStyle b="off" i="off">
        <a:font>
          <a:latin typeface="Helvetica Neue"/>
          <a:ea typeface="Helvetica Neue"/>
          <a:cs typeface="Helvetica Neue"/>
        </a:font>
        <a:srgbClr val="444444"/>
      </a:tcTxStyle>
      <a:tcStyle>
        <a:tcBdr>
          <a:left>
            <a:ln w="12700" cap="flat">
              <a:solidFill>
                <a:srgbClr val="000000"/>
              </a:solidFill>
              <a:prstDash val="solid"/>
              <a:miter lim="400000"/>
            </a:ln>
          </a:left>
          <a:right>
            <a:ln w="12700" cap="flat">
              <a:solidFill>
                <a:srgbClr val="C4C6C6"/>
              </a:solidFill>
              <a:prstDash val="solid"/>
              <a:miter lim="400000"/>
            </a:ln>
          </a:right>
          <a:top>
            <a:ln w="25400" cap="flat">
              <a:solidFill>
                <a:srgbClr val="C4C6C6"/>
              </a:solidFill>
              <a:prstDash val="solid"/>
              <a:miter lim="400000"/>
            </a:ln>
          </a:top>
          <a:bottom>
            <a:ln w="25400" cap="flat">
              <a:solidFill>
                <a:srgbClr val="C4C6C6"/>
              </a:solidFill>
              <a:prstDash val="solid"/>
              <a:miter lim="400000"/>
            </a:ln>
          </a:bottom>
          <a:insideH>
            <a:ln w="25400" cap="flat">
              <a:solidFill>
                <a:srgbClr val="C4C6C6"/>
              </a:solidFill>
              <a:prstDash val="solid"/>
              <a:miter lim="400000"/>
            </a:ln>
          </a:insideH>
          <a:insideV>
            <a:ln w="12700" cap="flat">
              <a:noFill/>
              <a:miter lim="400000"/>
            </a:ln>
          </a:insideV>
        </a:tcBdr>
        <a:fill>
          <a:solidFill>
            <a:srgbClr val="E8E9E8"/>
          </a:solidFill>
        </a:fill>
      </a:tcStyle>
    </a:firstCol>
    <a:lastRow>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25400" cap="flat">
              <a:solidFill>
                <a:srgbClr val="000000"/>
              </a:solidFill>
              <a:prstDash val="solid"/>
              <a:miter lim="400000"/>
            </a:ln>
          </a:top>
          <a:bottom>
            <a:ln w="12700" cap="flat">
              <a:solidFill>
                <a:srgbClr val="000000"/>
              </a:solidFill>
              <a:prstDash val="solid"/>
              <a:miter lim="400000"/>
            </a:ln>
          </a:bottom>
          <a:insideH>
            <a:ln w="12700" cap="flat">
              <a:noFill/>
              <a:miter lim="400000"/>
            </a:ln>
          </a:insideH>
          <a:insideV>
            <a:ln w="12700" cap="flat">
              <a:noFill/>
              <a:miter lim="400000"/>
            </a:ln>
          </a:insideV>
        </a:tcBdr>
        <a:fill>
          <a:noFill/>
        </a:fill>
      </a:tcStyle>
    </a:lastRow>
    <a:fir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solidFill>
                <a:srgbClr val="000000"/>
              </a:solidFill>
              <a:prstDash val="solid"/>
              <a:miter lim="400000"/>
            </a:ln>
          </a:top>
          <a:bottom>
            <a:ln w="12700" cap="flat">
              <a:noFill/>
              <a:miter lim="400000"/>
            </a:ln>
          </a:bottom>
          <a:insideH>
            <a:ln w="12700" cap="flat">
              <a:noFill/>
              <a:miter lim="400000"/>
            </a:ln>
          </a:insideH>
          <a:insideV>
            <a:ln w="12700" cap="flat">
              <a:noFill/>
              <a:miter lim="400000"/>
            </a:ln>
          </a:insideV>
        </a:tcBdr>
        <a:fill>
          <a:solidFill>
            <a:schemeClr val="accent1">
              <a:satOff val="12166"/>
              <a:lumOff val="-13042"/>
            </a:schemeClr>
          </a:solidFill>
        </a:fill>
      </a:tcStyle>
    </a:firstRow>
  </a:tblStyle>
  <a:tblStyle styleId="{C7B018BB-80A7-4F77-B60F-C8B233D01FF8}" styleName="">
    <a:tblBg/>
    <a:wholeTbl>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a:tcStyle>
        <a:tcBdr/>
        <a:fill>
          <a:solidFill>
            <a:srgbClr val="EFF8FA"/>
          </a:solidFill>
        </a:fill>
      </a:tcStyle>
    </a:band2H>
    <a:firstCol>
      <a:tcTxStyle b="off" i="off">
        <a:font>
          <a:latin typeface="Helvetica Neue"/>
          <a:ea typeface="Helvetica Neue"/>
          <a:cs typeface="Helvetica Neue"/>
        </a:font>
        <a:srgbClr val="444444"/>
      </a:tcTxStyle>
      <a:tcStyle>
        <a:tcBdr>
          <a:left>
            <a:ln w="12700" cap="flat">
              <a:noFill/>
              <a:miter lim="400000"/>
            </a:ln>
          </a:left>
          <a:right>
            <a:ln w="12700" cap="flat">
              <a:solidFill>
                <a:srgbClr val="CBCBCB"/>
              </a:solidFill>
              <a:prstDash val="solid"/>
              <a:miter lim="400000"/>
            </a:ln>
          </a:right>
          <a:top>
            <a:ln w="12700" cap="flat">
              <a:solidFill>
                <a:srgbClr val="4F728F"/>
              </a:solidFill>
              <a:prstDash val="solid"/>
              <a:miter lim="400000"/>
            </a:ln>
          </a:top>
          <a:bottom>
            <a:ln w="12700" cap="flat">
              <a:solidFill>
                <a:srgbClr val="4F728F"/>
              </a:solidFill>
              <a:prstDash val="solid"/>
              <a:miter lim="400000"/>
            </a:ln>
          </a:bottom>
          <a:insideH>
            <a:ln w="12700" cap="flat">
              <a:solidFill>
                <a:srgbClr val="4F728F"/>
              </a:solidFill>
              <a:prstDash val="solid"/>
              <a:miter lim="400000"/>
            </a:ln>
          </a:insideH>
          <a:insideV>
            <a:ln w="12700" cap="flat">
              <a:noFill/>
              <a:miter lim="400000"/>
            </a:ln>
          </a:insideV>
        </a:tcBdr>
        <a:fill>
          <a:solidFill>
            <a:srgbClr val="D4DADF"/>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solidFill>
                <a:srgbClr val="747474"/>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638EB0"/>
          </a:solidFill>
        </a:fill>
      </a:tcStyle>
    </a:lastRow>
    <a:fir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solidFill>
                <a:srgbClr val="747474"/>
              </a:solidFill>
              <a:prstDash val="solid"/>
              <a:miter lim="400000"/>
            </a:ln>
          </a:bottom>
          <a:insideH>
            <a:ln w="12700" cap="flat">
              <a:noFill/>
              <a:miter lim="400000"/>
            </a:ln>
          </a:insideH>
          <a:insideV>
            <a:ln w="12700" cap="flat">
              <a:noFill/>
              <a:miter lim="400000"/>
            </a:ln>
          </a:insideV>
        </a:tcBdr>
        <a:fill>
          <a:solidFill>
            <a:srgbClr val="173D59"/>
          </a:solidFill>
        </a:fill>
      </a:tcStyle>
    </a:firstRow>
  </a:tblStyle>
  <a:tblStyle styleId="{EEE7283C-3CF3-47DC-8721-378D4A62B228}" styleName="">
    <a:tblBg/>
    <a:wholeTbl>
      <a:tcTxStyle b="off" i="off">
        <a:font>
          <a:latin typeface="Helvetica Neue"/>
          <a:ea typeface="Helvetica Neue"/>
          <a:cs typeface="Helvetica Neue"/>
        </a:font>
        <a:srgbClr val="444444"/>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a:tcStyle>
        <a:tcBdr/>
        <a:fill>
          <a:solidFill>
            <a:srgbClr val="F2F2F2"/>
          </a:solidFill>
        </a:fill>
      </a:tcStyle>
    </a:band2H>
    <a:firstCol>
      <a:tcTxStyle b="off" i="off">
        <a:font>
          <a:latin typeface="Helvetica Neue"/>
          <a:ea typeface="Helvetica Neue"/>
          <a:cs typeface="Helvetica Neue"/>
        </a:font>
        <a:srgbClr val="444444"/>
      </a:tcTxStyle>
      <a:tcStyle>
        <a:tcBdr>
          <a:left>
            <a:ln w="12700" cap="flat">
              <a:solidFill>
                <a:srgbClr val="3C3C1D"/>
              </a:solidFill>
              <a:prstDash val="solid"/>
              <a:miter lim="400000"/>
            </a:ln>
          </a:left>
          <a:right>
            <a:ln w="12700" cap="flat">
              <a:solidFill>
                <a:schemeClr val="accent2">
                  <a:hueOff val="-487087"/>
                  <a:satOff val="-2686"/>
                  <a:lumOff val="14808"/>
                </a:schemeClr>
              </a:solidFill>
              <a:prstDash val="solid"/>
              <a:miter lim="400000"/>
            </a:ln>
          </a:right>
          <a:top>
            <a:ln w="12700" cap="flat">
              <a:solidFill>
                <a:schemeClr val="accent2">
                  <a:hueOff val="-487087"/>
                  <a:satOff val="-2686"/>
                  <a:lumOff val="14808"/>
                </a:schemeClr>
              </a:solidFill>
              <a:prstDash val="solid"/>
              <a:miter lim="400000"/>
            </a:ln>
          </a:top>
          <a:bottom>
            <a:ln w="12700" cap="flat">
              <a:solidFill>
                <a:schemeClr val="accent2">
                  <a:hueOff val="-487087"/>
                  <a:satOff val="-2686"/>
                  <a:lumOff val="14808"/>
                </a:schemeClr>
              </a:solidFill>
              <a:prstDash val="solid"/>
              <a:miter lim="400000"/>
            </a:ln>
          </a:bottom>
          <a:insideH>
            <a:ln w="12700" cap="flat">
              <a:solidFill>
                <a:schemeClr val="accent2">
                  <a:hueOff val="-487087"/>
                  <a:satOff val="-2686"/>
                  <a:lumOff val="14808"/>
                </a:schemeClr>
              </a:solidFill>
              <a:prstDash val="solid"/>
              <a:miter lim="400000"/>
            </a:ln>
          </a:insideH>
          <a:insideV>
            <a:ln w="12700" cap="flat">
              <a:solidFill>
                <a:schemeClr val="accent2">
                  <a:hueOff val="-487087"/>
                  <a:satOff val="-2686"/>
                  <a:lumOff val="14808"/>
                </a:schemeClr>
              </a:solidFill>
              <a:prstDash val="solid"/>
              <a:miter lim="400000"/>
            </a:ln>
          </a:insideV>
        </a:tcBdr>
        <a:fill>
          <a:solidFill>
            <a:srgbClr val="CFCDBB"/>
          </a:solidFill>
        </a:fill>
      </a:tcStyle>
    </a:firstCol>
    <a:lastRow>
      <a:tcTxStyle b="off" i="off">
        <a:font>
          <a:latin typeface="Helvetica Neue"/>
          <a:ea typeface="Helvetica Neue"/>
          <a:cs typeface="Helvetica Neue"/>
        </a:font>
        <a:srgbClr val="444444"/>
      </a:tcTxStyle>
      <a:tcStyle>
        <a:tcBdr>
          <a:left>
            <a:ln w="12700" cap="flat">
              <a:solidFill>
                <a:srgbClr val="C6C6C6"/>
              </a:solidFill>
              <a:prstDash val="solid"/>
              <a:miter lim="400000"/>
            </a:ln>
          </a:left>
          <a:right>
            <a:ln w="12700" cap="flat">
              <a:solidFill>
                <a:srgbClr val="C6C6C6"/>
              </a:solidFill>
              <a:prstDash val="solid"/>
              <a:miter lim="400000"/>
            </a:ln>
          </a:right>
          <a:top>
            <a:ln w="12700" cap="flat">
              <a:solidFill>
                <a:srgbClr val="656839"/>
              </a:solidFill>
              <a:prstDash val="solid"/>
              <a:miter lim="400000"/>
            </a:ln>
          </a:top>
          <a:bottom>
            <a:ln w="12700" cap="flat">
              <a:solidFill>
                <a:srgbClr val="3C3C1D"/>
              </a:solidFill>
              <a:prstDash val="solid"/>
              <a:miter lim="400000"/>
            </a:ln>
          </a:bottom>
          <a:insideH>
            <a:ln w="12700" cap="flat">
              <a:solidFill>
                <a:srgbClr val="C6C6C6"/>
              </a:solidFill>
              <a:prstDash val="solid"/>
              <a:miter lim="400000"/>
            </a:ln>
          </a:insideH>
          <a:insideV>
            <a:ln w="12700" cap="flat">
              <a:solidFill>
                <a:srgbClr val="C6C6C6"/>
              </a:solidFill>
              <a:prstDash val="solid"/>
              <a:miter lim="400000"/>
            </a:ln>
          </a:insideV>
        </a:tcBdr>
        <a:fill>
          <a:solidFill>
            <a:srgbClr val="E8E9E8"/>
          </a:solidFill>
        </a:fill>
      </a:tcStyle>
    </a:lastRow>
    <a:firstRow>
      <a:tcTxStyle b="off" i="off">
        <a:font>
          <a:latin typeface="Helvetica Neue"/>
          <a:ea typeface="Helvetica Neue"/>
          <a:cs typeface="Helvetica Neue"/>
        </a:font>
        <a:srgbClr val="FFFFFF"/>
      </a:tcTxStyle>
      <a:tcStyle>
        <a:tcBdr>
          <a:left>
            <a:ln w="12700" cap="flat">
              <a:solidFill>
                <a:schemeClr val="accent2">
                  <a:hueOff val="-487087"/>
                  <a:satOff val="-2686"/>
                  <a:lumOff val="14808"/>
                </a:schemeClr>
              </a:solidFill>
              <a:prstDash val="solid"/>
              <a:miter lim="400000"/>
            </a:ln>
          </a:left>
          <a:right>
            <a:ln w="12700" cap="flat">
              <a:solidFill>
                <a:schemeClr val="accent2">
                  <a:hueOff val="-487087"/>
                  <a:satOff val="-2686"/>
                  <a:lumOff val="14808"/>
                </a:schemeClr>
              </a:solidFill>
              <a:prstDash val="solid"/>
              <a:miter lim="400000"/>
            </a:ln>
          </a:right>
          <a:top>
            <a:ln w="12700" cap="flat">
              <a:solidFill>
                <a:srgbClr val="3C3C1D"/>
              </a:solidFill>
              <a:prstDash val="solid"/>
              <a:miter lim="400000"/>
            </a:ln>
          </a:top>
          <a:bottom>
            <a:ln w="12700" cap="flat">
              <a:solidFill>
                <a:srgbClr val="CBCBCB"/>
              </a:solidFill>
              <a:prstDash val="solid"/>
              <a:miter lim="400000"/>
            </a:ln>
          </a:bottom>
          <a:insideH>
            <a:ln w="12700" cap="flat">
              <a:solidFill>
                <a:srgbClr val="AAA485"/>
              </a:solidFill>
              <a:prstDash val="solid"/>
              <a:miter lim="400000"/>
            </a:ln>
          </a:insideH>
          <a:insideV>
            <a:ln w="12700" cap="flat">
              <a:solidFill>
                <a:schemeClr val="accent2">
                  <a:hueOff val="-487087"/>
                  <a:satOff val="-2686"/>
                  <a:lumOff val="14808"/>
                </a:schemeClr>
              </a:solidFill>
              <a:prstDash val="solid"/>
              <a:miter lim="400000"/>
            </a:ln>
          </a:insideV>
        </a:tcBdr>
        <a:fill>
          <a:solidFill>
            <a:srgbClr val="656839"/>
          </a:solidFill>
        </a:fill>
      </a:tcStyle>
    </a:firstRow>
  </a:tblStyle>
  <a:tblStyle styleId="{CF821DB8-F4EB-4A41-A1BA-3FCAFE7338EE}" styleName="">
    <a:tblBg/>
    <a:wholeTbl>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25400" cap="flat">
              <a:solidFill>
                <a:srgbClr val="C4C6C6"/>
              </a:solidFill>
              <a:prstDash val="solid"/>
              <a:miter lim="400000"/>
            </a:ln>
          </a:top>
          <a:bottom>
            <a:ln w="25400" cap="flat">
              <a:solidFill>
                <a:srgbClr val="C4C6C6"/>
              </a:solidFill>
              <a:prstDash val="solid"/>
              <a:miter lim="400000"/>
            </a:ln>
          </a:bottom>
          <a:insideH>
            <a:ln w="25400" cap="flat">
              <a:solidFill>
                <a:srgbClr val="C4C6C6"/>
              </a:solidFill>
              <a:prstDash val="solid"/>
              <a:miter lim="400000"/>
            </a:ln>
          </a:insideH>
          <a:insideV>
            <a:ln w="12700" cap="flat">
              <a:noFill/>
              <a:miter lim="400000"/>
            </a:ln>
          </a:insideV>
        </a:tcBdr>
        <a:fill>
          <a:solidFill>
            <a:srgbClr val="F1F1F1"/>
          </a:solidFill>
        </a:fill>
      </a:tcStyle>
    </a:wholeTbl>
    <a:band2H>
      <a:tcTxStyle/>
      <a:tcStyle>
        <a:tcBdr/>
        <a:fill>
          <a:solidFill>
            <a:srgbClr val="E4E4E0"/>
          </a:solidFill>
        </a:fill>
      </a:tcStyle>
    </a:band2H>
    <a:firstCol>
      <a:tcTxStyle b="off" i="off">
        <a:font>
          <a:latin typeface="Helvetica Neue"/>
          <a:ea typeface="Helvetica Neue"/>
          <a:cs typeface="Helvetica Neue"/>
        </a:font>
        <a:srgbClr val="FFFFFF"/>
      </a:tcTxStyle>
      <a:tcStyle>
        <a:tcBdr>
          <a:left>
            <a:ln w="12700" cap="flat">
              <a:solidFill>
                <a:srgbClr val="515151"/>
              </a:solidFill>
              <a:prstDash val="solid"/>
              <a:miter lim="400000"/>
            </a:ln>
          </a:left>
          <a:right>
            <a:ln w="12700" cap="flat">
              <a:noFill/>
              <a:miter lim="400000"/>
            </a:ln>
          </a:right>
          <a:top>
            <a:ln w="12700" cap="flat">
              <a:solidFill>
                <a:srgbClr val="7D7766"/>
              </a:solidFill>
              <a:prstDash val="solid"/>
              <a:miter lim="400000"/>
            </a:ln>
          </a:top>
          <a:bottom>
            <a:ln w="12700" cap="flat">
              <a:solidFill>
                <a:srgbClr val="7D7766"/>
              </a:solidFill>
              <a:prstDash val="solid"/>
              <a:miter lim="400000"/>
            </a:ln>
          </a:bottom>
          <a:insideH>
            <a:ln w="12700" cap="flat">
              <a:solidFill>
                <a:srgbClr val="7D7766"/>
              </a:solidFill>
              <a:prstDash val="solid"/>
              <a:miter lim="400000"/>
            </a:ln>
          </a:insideH>
          <a:insideV>
            <a:ln w="12700" cap="flat">
              <a:noFill/>
              <a:miter lim="400000"/>
            </a:ln>
          </a:insideV>
        </a:tcBdr>
        <a:fill>
          <a:solidFill>
            <a:srgbClr val="8F8B7E"/>
          </a:solidFill>
        </a:fill>
      </a:tcStyle>
    </a:firstCol>
    <a:lastRow>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25400" cap="flat">
              <a:solidFill>
                <a:srgbClr val="747474"/>
              </a:solidFill>
              <a:prstDash val="solid"/>
              <a:miter lim="400000"/>
            </a:ln>
          </a:top>
          <a:bottom>
            <a:ln w="12700" cap="flat">
              <a:solidFill>
                <a:srgbClr val="515151"/>
              </a:solidFill>
              <a:prstDash val="solid"/>
              <a:miter lim="400000"/>
            </a:ln>
          </a:bottom>
          <a:insideH>
            <a:ln w="12700" cap="flat">
              <a:noFill/>
              <a:miter lim="400000"/>
            </a:ln>
          </a:insideH>
          <a:insideV>
            <a:ln w="12700" cap="flat">
              <a:noFill/>
              <a:miter lim="400000"/>
            </a:ln>
          </a:insideV>
        </a:tcBdr>
        <a:fill>
          <a:solidFill>
            <a:srgbClr val="F1F1F1"/>
          </a:solidFill>
        </a:fill>
      </a:tcStyle>
    </a:lastRow>
    <a:fir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solidFill>
                <a:srgbClr val="515151"/>
              </a:solidFill>
              <a:prstDash val="solid"/>
              <a:miter lim="400000"/>
            </a:ln>
          </a:top>
          <a:bottom>
            <a:ln w="25400" cap="flat">
              <a:solidFill>
                <a:schemeClr val="accent2">
                  <a:hueOff val="-487087"/>
                  <a:satOff val="-2686"/>
                  <a:lumOff val="14808"/>
                </a:schemeClr>
              </a:solidFill>
              <a:prstDash val="solid"/>
              <a:miter lim="400000"/>
            </a:ln>
          </a:bottom>
          <a:insideH>
            <a:ln w="12700" cap="flat">
              <a:noFill/>
              <a:miter lim="400000"/>
            </a:ln>
          </a:insideH>
          <a:insideV>
            <a:ln w="12700" cap="flat">
              <a:noFill/>
              <a:miter lim="400000"/>
            </a:ln>
          </a:insideV>
        </a:tcBdr>
        <a:fill>
          <a:solidFill>
            <a:srgbClr val="5E5A4C"/>
          </a:solidFill>
        </a:fill>
      </a:tcStyle>
    </a:firstRow>
  </a:tblStyle>
  <a:tblStyle styleId="{33BA23B1-9221-436E-865A-0063620EA4FD}" styleName="">
    <a:tblBg/>
    <a:wholeTbl>
      <a:tcTxStyle b="off" i="off">
        <a:font>
          <a:latin typeface="Helvetica Neue"/>
          <a:ea typeface="Helvetica Neue"/>
          <a:cs typeface="Helvetica Neue"/>
        </a:font>
        <a:srgbClr val="444444"/>
      </a:tcTxStyle>
      <a:tcStyle>
        <a:tcBdr>
          <a:left>
            <a:ln w="12700" cap="flat">
              <a:solidFill>
                <a:srgbClr val="747474"/>
              </a:solidFill>
              <a:prstDash val="solid"/>
              <a:miter lim="400000"/>
            </a:ln>
          </a:left>
          <a:right>
            <a:ln w="12700" cap="flat">
              <a:solidFill>
                <a:srgbClr val="747474"/>
              </a:solidFill>
              <a:prstDash val="solid"/>
              <a:miter lim="400000"/>
            </a:ln>
          </a:right>
          <a:top>
            <a:ln w="12700" cap="flat">
              <a:solidFill>
                <a:srgbClr val="747474"/>
              </a:solidFill>
              <a:prstDash val="solid"/>
              <a:miter lim="400000"/>
            </a:ln>
          </a:top>
          <a:bottom>
            <a:ln w="12700" cap="flat">
              <a:solidFill>
                <a:srgbClr val="747474"/>
              </a:solidFill>
              <a:prstDash val="solid"/>
              <a:miter lim="400000"/>
            </a:ln>
          </a:bottom>
          <a:insideH>
            <a:ln w="12700" cap="flat">
              <a:solidFill>
                <a:srgbClr val="747474"/>
              </a:solidFill>
              <a:prstDash val="solid"/>
              <a:miter lim="400000"/>
            </a:ln>
          </a:insideH>
          <a:insideV>
            <a:ln w="12700" cap="flat">
              <a:solidFill>
                <a:srgbClr val="747474"/>
              </a:solidFill>
              <a:prstDash val="solid"/>
              <a:miter lim="400000"/>
            </a:ln>
          </a:insideV>
        </a:tcBdr>
        <a:fill>
          <a:noFill/>
        </a:fill>
      </a:tcStyle>
    </a:wholeTbl>
    <a:band2H>
      <a:tcTxStyle/>
      <a:tcStyle>
        <a:tcBdr/>
        <a:fill>
          <a:solidFill>
            <a:srgbClr val="F2F2F2"/>
          </a:solidFill>
        </a:fill>
      </a:tcStyle>
    </a:band2H>
    <a:firstCol>
      <a:tcTxStyle b="off" i="off">
        <a:font>
          <a:latin typeface="Helvetica Neue"/>
          <a:ea typeface="Helvetica Neue"/>
          <a:cs typeface="Helvetica Neue"/>
        </a:font>
        <a:srgbClr val="444444"/>
      </a:tcTxStyle>
      <a:tcStyle>
        <a:tcBdr>
          <a:left>
            <a:ln w="12700" cap="flat">
              <a:solidFill>
                <a:srgbClr val="747474"/>
              </a:solidFill>
              <a:prstDash val="solid"/>
              <a:miter lim="400000"/>
            </a:ln>
          </a:left>
          <a:right>
            <a:ln w="12700" cap="flat">
              <a:solidFill>
                <a:srgbClr val="747474"/>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firstCol>
    <a:lastRow>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12700" cap="flat">
              <a:solidFill>
                <a:srgbClr val="000000"/>
              </a:solidFill>
              <a:prstDash val="solid"/>
              <a:miter lim="400000"/>
            </a:ln>
          </a:top>
          <a:bottom>
            <a:ln w="12700" cap="flat">
              <a:solidFill>
                <a:srgbClr val="747474"/>
              </a:solidFill>
              <a:prstDash val="solid"/>
              <a:miter lim="400000"/>
            </a:ln>
          </a:bottom>
          <a:insideH>
            <a:ln w="12700" cap="flat">
              <a:noFill/>
              <a:miter lim="400000"/>
            </a:ln>
          </a:insideH>
          <a:insideV>
            <a:ln w="12700" cap="flat">
              <a:noFill/>
              <a:miter lim="400000"/>
            </a:ln>
          </a:insideV>
        </a:tcBdr>
        <a:fill>
          <a:solidFill>
            <a:srgbClr val="CBCBCB"/>
          </a:solidFill>
        </a:fill>
      </a:tcStyle>
    </a:lastRow>
    <a:firstRow>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12700" cap="flat">
              <a:solidFill>
                <a:srgbClr val="747474"/>
              </a:solidFill>
              <a:prstDash val="solid"/>
              <a:miter lim="400000"/>
            </a:ln>
          </a:top>
          <a:bottom>
            <a:ln w="12700" cap="flat">
              <a:solidFill>
                <a:srgbClr val="747474"/>
              </a:solidFill>
              <a:prstDash val="solid"/>
              <a:miter lim="400000"/>
            </a:ln>
          </a:bottom>
          <a:insideH>
            <a:ln w="12700" cap="flat">
              <a:noFill/>
              <a:miter lim="400000"/>
            </a:ln>
          </a:insideH>
          <a:insideV>
            <a:ln w="12700" cap="flat">
              <a:noFill/>
              <a:miter lim="400000"/>
            </a:ln>
          </a:insideV>
        </a:tcBdr>
        <a:fill>
          <a:solidFill>
            <a:srgbClr val="CBCBCB"/>
          </a:solidFill>
        </a:fill>
      </a:tcStyle>
    </a:firstRow>
  </a:tblStyle>
  <a:tblStyle styleId="{2708684C-4D16-4618-839F-0558EEFCDFE6}" styleName="">
    <a:tblBg/>
    <a:wholeTbl>
      <a:tcTxStyle b="off" i="off">
        <a:font>
          <a:latin typeface="Helvetica Neue"/>
          <a:ea typeface="Helvetica Neue"/>
          <a:cs typeface="Helvetica Neue"/>
        </a:font>
        <a:srgbClr val="777777"/>
      </a:tcTxStyle>
      <a:tcStyle>
        <a:tcBdr>
          <a:left>
            <a:ln w="12700" cap="flat">
              <a:solidFill>
                <a:srgbClr val="C9C9C9"/>
              </a:solidFill>
              <a:prstDash val="solid"/>
              <a:miter lim="400000"/>
            </a:ln>
          </a:left>
          <a:right>
            <a:ln w="12700" cap="flat">
              <a:solidFill>
                <a:srgbClr val="C9C9C9"/>
              </a:solidFill>
              <a:prstDash val="solid"/>
              <a:miter lim="400000"/>
            </a:ln>
          </a:right>
          <a:top>
            <a:ln w="12700" cap="flat">
              <a:solidFill>
                <a:srgbClr val="525252"/>
              </a:solidFill>
              <a:custDash>
                <a:ds d="200000" sp="200000"/>
              </a:custDash>
              <a:miter lim="400000"/>
            </a:ln>
          </a:top>
          <a:bottom>
            <a:ln w="12700" cap="flat">
              <a:solidFill>
                <a:srgbClr val="525252"/>
              </a:solidFill>
              <a:custDash>
                <a:ds d="200000" sp="200000"/>
              </a:custDash>
              <a:miter lim="400000"/>
            </a:ln>
          </a:bottom>
          <a:insideH>
            <a:ln w="12700" cap="flat">
              <a:solidFill>
                <a:srgbClr val="525252"/>
              </a:solidFill>
              <a:custDash>
                <a:ds d="200000" sp="200000"/>
              </a:custDash>
              <a:miter lim="400000"/>
            </a:ln>
          </a:insideH>
          <a:insideV>
            <a:ln w="12700" cap="flat">
              <a:solidFill>
                <a:srgbClr val="C9C9C9"/>
              </a:solidFill>
              <a:prstDash val="solid"/>
              <a:miter lim="400000"/>
            </a:ln>
          </a:insideV>
        </a:tcBdr>
        <a:fill>
          <a:noFill/>
        </a:fill>
      </a:tcStyle>
    </a:wholeTbl>
    <a:band2H>
      <a:tcTxStyle/>
      <a:tcStyle>
        <a:tcBdr/>
        <a:fill>
          <a:solidFill>
            <a:srgbClr val="D2D2D2">
              <a:alpha val="30000"/>
            </a:srgbClr>
          </a:solidFill>
        </a:fill>
      </a:tcStyle>
    </a:band2H>
    <a:firstCol>
      <a:tcTxStyle b="off" i="off">
        <a:font>
          <a:latin typeface="Helvetica Neue Medium"/>
          <a:ea typeface="Helvetica Neue Medium"/>
          <a:cs typeface="Helvetica Neue Medium"/>
        </a:font>
        <a:srgbClr val="555555"/>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C9C9C9"/>
              </a:solidFill>
              <a:prstDash val="solid"/>
              <a:miter lim="400000"/>
            </a:ln>
          </a:top>
          <a:bottom>
            <a:ln w="12700" cap="flat">
              <a:solidFill>
                <a:srgbClr val="C9C9C9"/>
              </a:solidFill>
              <a:prstDash val="solid"/>
              <a:miter lim="400000"/>
            </a:ln>
          </a:bottom>
          <a:insideH>
            <a:ln w="12700" cap="flat">
              <a:solidFill>
                <a:srgbClr val="C9C9C9"/>
              </a:solidFill>
              <a:prstDash val="solid"/>
              <a:miter lim="400000"/>
            </a:ln>
          </a:insideH>
          <a:insideV>
            <a:ln w="12700" cap="flat">
              <a:solidFill>
                <a:srgbClr val="C9C9C9"/>
              </a:solidFill>
              <a:prstDash val="solid"/>
              <a:miter lim="400000"/>
            </a:ln>
          </a:insideV>
        </a:tcBdr>
        <a:fill>
          <a:noFill/>
        </a:fill>
      </a:tcStyle>
    </a:firstCol>
    <a:lastRow>
      <a:tcTxStyle b="off" i="off">
        <a:font>
          <a:latin typeface="Helvetica Neue Medium"/>
          <a:ea typeface="Helvetica Neue Medium"/>
          <a:cs typeface="Helvetica Neue Medium"/>
        </a:font>
        <a:srgbClr val="555555"/>
      </a:tcTxStyle>
      <a:tcStyle>
        <a:tcBdr>
          <a:left>
            <a:ln w="12700" cap="flat">
              <a:solidFill>
                <a:srgbClr val="C9C9C9"/>
              </a:solidFill>
              <a:prstDash val="solid"/>
              <a:miter lim="400000"/>
            </a:ln>
          </a:left>
          <a:right>
            <a:ln w="12700" cap="flat">
              <a:solidFill>
                <a:srgbClr val="C9C9C9"/>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C9C9C9"/>
              </a:solidFill>
              <a:prstDash val="solid"/>
              <a:miter lim="400000"/>
            </a:ln>
          </a:insideH>
          <a:insideV>
            <a:ln w="12700" cap="flat">
              <a:solidFill>
                <a:srgbClr val="C9C9C9"/>
              </a:solidFill>
              <a:prstDash val="solid"/>
              <a:miter lim="400000"/>
            </a:ln>
          </a:insideV>
        </a:tcBdr>
        <a:fill>
          <a:noFill/>
        </a:fill>
      </a:tcStyle>
    </a:lastRow>
    <a:firstRow>
      <a:tcTxStyle b="off" i="off">
        <a:font>
          <a:latin typeface="Helvetica Neue Medium"/>
          <a:ea typeface="Helvetica Neue Medium"/>
          <a:cs typeface="Helvetica Neue Medium"/>
        </a:font>
        <a:srgbClr val="555555"/>
      </a:tcTxStyle>
      <a:tcStyle>
        <a:tcBdr>
          <a:left>
            <a:ln w="12700" cap="flat">
              <a:solidFill>
                <a:srgbClr val="C9C9C9"/>
              </a:solidFill>
              <a:prstDash val="solid"/>
              <a:miter lim="400000"/>
            </a:ln>
          </a:left>
          <a:right>
            <a:ln w="12700" cap="flat">
              <a:solidFill>
                <a:srgbClr val="C9C9C9"/>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C9C9C9"/>
              </a:solidFill>
              <a:prstDash val="solid"/>
              <a:miter lim="400000"/>
            </a:ln>
          </a:insideH>
          <a:insideV>
            <a:ln w="12700" cap="flat">
              <a:solidFill>
                <a:srgbClr val="C9C9C9"/>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157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1143000" y="685800"/>
            <a:ext cx="4572000" cy="3429000"/>
          </a:xfrm>
          <a:prstGeom prst="rect">
            <a:avLst/>
          </a:prstGeom>
        </p:spPr>
        <p:txBody>
          <a:bodyPr/>
          <a:lstStyle/>
          <a:p>
            <a:endParaRPr/>
          </a:p>
        </p:txBody>
      </p:sp>
      <p:sp>
        <p:nvSpPr>
          <p:cNvPr id="125" name="Shape 12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amp; Subtitle">
    <p:spTree>
      <p:nvGrpSpPr>
        <p:cNvPr id="1" name=""/>
        <p:cNvGrpSpPr/>
        <p:nvPr/>
      </p:nvGrpSpPr>
      <p:grpSpPr>
        <a:xfrm>
          <a:off x="0" y="0"/>
          <a:ext cx="0" cy="0"/>
          <a:chOff x="0" y="0"/>
          <a:chExt cx="0" cy="0"/>
        </a:xfrm>
      </p:grpSpPr>
      <p:sp>
        <p:nvSpPr>
          <p:cNvPr id="12" name="Line"/>
          <p:cNvSpPr/>
          <p:nvPr/>
        </p:nvSpPr>
        <p:spPr>
          <a:xfrm>
            <a:off x="571500" y="4749800"/>
            <a:ext cx="11868094" cy="129"/>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3" name="Title Text"/>
          <p:cNvSpPr txBox="1">
            <a:spLocks noGrp="1"/>
          </p:cNvSpPr>
          <p:nvPr>
            <p:ph type="title"/>
          </p:nvPr>
        </p:nvSpPr>
        <p:spPr>
          <a:xfrm>
            <a:off x="571500" y="1320800"/>
            <a:ext cx="11861800" cy="3175000"/>
          </a:xfrm>
          <a:prstGeom prst="rect">
            <a:avLst/>
          </a:prstGeom>
        </p:spPr>
        <p:txBody>
          <a:bodyPr/>
          <a:lstStyle/>
          <a:p>
            <a:r>
              <a:t>Title Text</a:t>
            </a:r>
          </a:p>
        </p:txBody>
      </p:sp>
      <p:sp>
        <p:nvSpPr>
          <p:cNvPr id="14" name="Body Level One…"/>
          <p:cNvSpPr txBox="1">
            <a:spLocks noGrp="1"/>
          </p:cNvSpPr>
          <p:nvPr>
            <p:ph type="body" sz="quarter" idx="1"/>
          </p:nvPr>
        </p:nvSpPr>
        <p:spPr>
          <a:xfrm>
            <a:off x="571500" y="5016500"/>
            <a:ext cx="11861800" cy="1016000"/>
          </a:xfrm>
          <a:prstGeom prst="rect">
            <a:avLst/>
          </a:prstGeom>
        </p:spPr>
        <p:txBody>
          <a:bodyPr/>
          <a:lstStyle>
            <a:lvl1pPr marL="0" indent="0">
              <a:spcBef>
                <a:spcPts val="0"/>
              </a:spcBef>
              <a:buSzTx/>
              <a:buFontTx/>
              <a:buNone/>
              <a:defRPr sz="2600">
                <a:latin typeface="Helvetica Neue"/>
                <a:ea typeface="Helvetica Neue"/>
                <a:cs typeface="Helvetica Neue"/>
                <a:sym typeface="Helvetica Neue"/>
              </a:defRPr>
            </a:lvl1pPr>
            <a:lvl2pPr marL="0" indent="0">
              <a:spcBef>
                <a:spcPts val="0"/>
              </a:spcBef>
              <a:buSzTx/>
              <a:buFontTx/>
              <a:buNone/>
              <a:defRPr sz="2600">
                <a:latin typeface="Helvetica Neue"/>
                <a:ea typeface="Helvetica Neue"/>
                <a:cs typeface="Helvetica Neue"/>
                <a:sym typeface="Helvetica Neue"/>
              </a:defRPr>
            </a:lvl2pPr>
            <a:lvl3pPr marL="0" indent="0">
              <a:spcBef>
                <a:spcPts val="0"/>
              </a:spcBef>
              <a:buSzTx/>
              <a:buFontTx/>
              <a:buNone/>
              <a:defRPr sz="2600">
                <a:latin typeface="Helvetica Neue"/>
                <a:ea typeface="Helvetica Neue"/>
                <a:cs typeface="Helvetica Neue"/>
                <a:sym typeface="Helvetica Neue"/>
              </a:defRPr>
            </a:lvl3pPr>
            <a:lvl4pPr marL="0" indent="0">
              <a:spcBef>
                <a:spcPts val="0"/>
              </a:spcBef>
              <a:buSzTx/>
              <a:buFontTx/>
              <a:buNone/>
              <a:defRPr sz="2600">
                <a:latin typeface="Helvetica Neue"/>
                <a:ea typeface="Helvetica Neue"/>
                <a:cs typeface="Helvetica Neue"/>
                <a:sym typeface="Helvetica Neue"/>
              </a:defRPr>
            </a:lvl4pPr>
            <a:lvl5pPr marL="0" indent="0">
              <a:spcBef>
                <a:spcPts val="0"/>
              </a:spcBef>
              <a:buSzTx/>
              <a:buFontTx/>
              <a:buNone/>
              <a:defRPr sz="2600">
                <a:latin typeface="Helvetica Neue"/>
                <a:ea typeface="Helvetica Neue"/>
                <a:cs typeface="Helvetica Neue"/>
                <a:sym typeface="Helvetica Neue"/>
              </a:defRPr>
            </a:lvl5pPr>
          </a:lstStyle>
          <a:p>
            <a:r>
              <a:t>Body Level One</a:t>
            </a:r>
          </a:p>
          <a:p>
            <a:pPr lvl="1"/>
            <a:r>
              <a:t>Body Level Two</a:t>
            </a:r>
          </a:p>
          <a:p>
            <a:pPr lvl="2"/>
            <a:r>
              <a:t>Body Level Three</a:t>
            </a:r>
          </a:p>
          <a:p>
            <a:pPr lvl="3"/>
            <a:r>
              <a:t>Body Level Four</a:t>
            </a:r>
          </a:p>
          <a:p>
            <a:pPr lvl="4"/>
            <a:r>
              <a:t>Body Level Five</a:t>
            </a:r>
          </a:p>
        </p:txBody>
      </p:sp>
      <p:sp>
        <p:nvSpPr>
          <p:cNvPr id="1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Quote">
    <p:spTree>
      <p:nvGrpSpPr>
        <p:cNvPr id="1" name=""/>
        <p:cNvGrpSpPr/>
        <p:nvPr/>
      </p:nvGrpSpPr>
      <p:grpSpPr>
        <a:xfrm>
          <a:off x="0" y="0"/>
          <a:ext cx="0" cy="0"/>
          <a:chOff x="0" y="0"/>
          <a:chExt cx="0" cy="0"/>
        </a:xfrm>
      </p:grpSpPr>
      <p:sp>
        <p:nvSpPr>
          <p:cNvPr id="101" name="–Johnny Appleseed"/>
          <p:cNvSpPr txBox="1">
            <a:spLocks noGrp="1"/>
          </p:cNvSpPr>
          <p:nvPr>
            <p:ph type="body" sz="quarter" idx="21"/>
          </p:nvPr>
        </p:nvSpPr>
        <p:spPr>
          <a:xfrm>
            <a:off x="1270000" y="6362700"/>
            <a:ext cx="10464800" cy="498422"/>
          </a:xfrm>
          <a:prstGeom prst="rect">
            <a:avLst/>
          </a:prstGeom>
        </p:spPr>
        <p:txBody>
          <a:bodyPr>
            <a:spAutoFit/>
          </a:bodyPr>
          <a:lstStyle>
            <a:lvl1pPr marL="0" indent="0" algn="ctr" defTabSz="457200">
              <a:spcBef>
                <a:spcPts val="0"/>
              </a:spcBef>
              <a:buSzTx/>
              <a:buFontTx/>
              <a:buNone/>
              <a:defRPr sz="2600">
                <a:solidFill>
                  <a:srgbClr val="000000"/>
                </a:solidFill>
                <a:latin typeface="Helvetica Neue Medium"/>
                <a:ea typeface="Helvetica Neue Medium"/>
                <a:cs typeface="Helvetica Neue Medium"/>
                <a:sym typeface="Helvetica Neue Medium"/>
              </a:defRPr>
            </a:lvl1pPr>
          </a:lstStyle>
          <a:p>
            <a:r>
              <a:t>–Johnny Appleseed</a:t>
            </a:r>
          </a:p>
        </p:txBody>
      </p:sp>
      <p:sp>
        <p:nvSpPr>
          <p:cNvPr id="102" name="“Type a quote here.”"/>
          <p:cNvSpPr txBox="1">
            <a:spLocks noGrp="1"/>
          </p:cNvSpPr>
          <p:nvPr>
            <p:ph type="body" sz="quarter" idx="22"/>
          </p:nvPr>
        </p:nvSpPr>
        <p:spPr>
          <a:xfrm>
            <a:off x="1270000" y="4292600"/>
            <a:ext cx="10464800" cy="711200"/>
          </a:xfrm>
          <a:prstGeom prst="rect">
            <a:avLst/>
          </a:prstGeom>
        </p:spPr>
        <p:txBody>
          <a:bodyPr anchor="ctr">
            <a:spAutoFit/>
          </a:bodyPr>
          <a:lstStyle>
            <a:lvl1pPr marL="0" indent="0" algn="ctr" defTabSz="457200">
              <a:spcBef>
                <a:spcPts val="2400"/>
              </a:spcBef>
              <a:buSzTx/>
              <a:buFontTx/>
              <a:buNone/>
              <a:defRPr sz="4000"/>
            </a:lvl1pPr>
          </a:lstStyle>
          <a:p>
            <a:r>
              <a:t>“Type a quote here.”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Photo">
    <p:spTree>
      <p:nvGrpSpPr>
        <p:cNvPr id="1" name=""/>
        <p:cNvGrpSpPr/>
        <p:nvPr/>
      </p:nvGrpSpPr>
      <p:grpSpPr>
        <a:xfrm>
          <a:off x="0" y="0"/>
          <a:ext cx="0" cy="0"/>
          <a:chOff x="0" y="0"/>
          <a:chExt cx="0" cy="0"/>
        </a:xfrm>
      </p:grpSpPr>
      <p:sp>
        <p:nvSpPr>
          <p:cNvPr id="110" name="Image"/>
          <p:cNvSpPr>
            <a:spLocks noGrp="1"/>
          </p:cNvSpPr>
          <p:nvPr>
            <p:ph type="pic" idx="21"/>
          </p:nvPr>
        </p:nvSpPr>
        <p:spPr>
          <a:xfrm>
            <a:off x="-177800" y="0"/>
            <a:ext cx="13373100" cy="9753600"/>
          </a:xfrm>
          <a:prstGeom prst="rect">
            <a:avLst/>
          </a:prstGeom>
        </p:spPr>
        <p:txBody>
          <a:bodyPr lIns="91439" tIns="45719" rIns="91439" bIns="45719">
            <a:noAutofit/>
          </a:bodyPr>
          <a:lstStyle/>
          <a:p>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Photo - Horizontal">
    <p:spTree>
      <p:nvGrpSpPr>
        <p:cNvPr id="1" name=""/>
        <p:cNvGrpSpPr/>
        <p:nvPr/>
      </p:nvGrpSpPr>
      <p:grpSpPr>
        <a:xfrm>
          <a:off x="0" y="0"/>
          <a:ext cx="0" cy="0"/>
          <a:chOff x="0" y="0"/>
          <a:chExt cx="0" cy="0"/>
        </a:xfrm>
      </p:grpSpPr>
      <p:sp>
        <p:nvSpPr>
          <p:cNvPr id="22" name="Line"/>
          <p:cNvSpPr/>
          <p:nvPr/>
        </p:nvSpPr>
        <p:spPr>
          <a:xfrm>
            <a:off x="7543800" y="7975599"/>
            <a:ext cx="1" cy="1422529"/>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3" name="Image"/>
          <p:cNvSpPr>
            <a:spLocks noGrp="1"/>
          </p:cNvSpPr>
          <p:nvPr>
            <p:ph type="pic" idx="21"/>
          </p:nvPr>
        </p:nvSpPr>
        <p:spPr>
          <a:xfrm>
            <a:off x="0" y="-25400"/>
            <a:ext cx="13004800" cy="7725360"/>
          </a:xfrm>
          <a:prstGeom prst="rect">
            <a:avLst/>
          </a:prstGeom>
        </p:spPr>
        <p:txBody>
          <a:bodyPr lIns="91439" tIns="45719" rIns="91439" bIns="45719">
            <a:noAutofit/>
          </a:bodyPr>
          <a:lstStyle/>
          <a:p>
            <a:endParaRPr/>
          </a:p>
        </p:txBody>
      </p:sp>
      <p:sp>
        <p:nvSpPr>
          <p:cNvPr id="24" name="Title Text"/>
          <p:cNvSpPr txBox="1">
            <a:spLocks noGrp="1"/>
          </p:cNvSpPr>
          <p:nvPr>
            <p:ph type="title"/>
          </p:nvPr>
        </p:nvSpPr>
        <p:spPr>
          <a:xfrm>
            <a:off x="1409700" y="7785100"/>
            <a:ext cx="5791200" cy="1701800"/>
          </a:xfrm>
          <a:prstGeom prst="rect">
            <a:avLst/>
          </a:prstGeom>
        </p:spPr>
        <p:txBody>
          <a:bodyPr anchor="ctr"/>
          <a:lstStyle>
            <a:lvl1pPr algn="r"/>
          </a:lstStyle>
          <a:p>
            <a:r>
              <a:t>Title Text</a:t>
            </a:r>
          </a:p>
        </p:txBody>
      </p:sp>
      <p:sp>
        <p:nvSpPr>
          <p:cNvPr id="25" name="Body Level One…"/>
          <p:cNvSpPr txBox="1">
            <a:spLocks noGrp="1"/>
          </p:cNvSpPr>
          <p:nvPr>
            <p:ph type="body" sz="quarter" idx="1"/>
          </p:nvPr>
        </p:nvSpPr>
        <p:spPr>
          <a:xfrm>
            <a:off x="7848600" y="8470900"/>
            <a:ext cx="4953000" cy="508000"/>
          </a:xfrm>
          <a:prstGeom prst="rect">
            <a:avLst/>
          </a:prstGeom>
        </p:spPr>
        <p:txBody>
          <a:bodyPr/>
          <a:lstStyle>
            <a:lvl1pPr marL="0" indent="0">
              <a:spcBef>
                <a:spcPts val="0"/>
              </a:spcBef>
              <a:buSzTx/>
              <a:buFontTx/>
              <a:buNone/>
              <a:defRPr sz="2600">
                <a:latin typeface="Helvetica Neue"/>
                <a:ea typeface="Helvetica Neue"/>
                <a:cs typeface="Helvetica Neue"/>
                <a:sym typeface="Helvetica Neue"/>
              </a:defRPr>
            </a:lvl1pPr>
            <a:lvl2pPr marL="0" indent="0">
              <a:spcBef>
                <a:spcPts val="0"/>
              </a:spcBef>
              <a:buSzTx/>
              <a:buFontTx/>
              <a:buNone/>
              <a:defRPr sz="2600">
                <a:latin typeface="Helvetica Neue"/>
                <a:ea typeface="Helvetica Neue"/>
                <a:cs typeface="Helvetica Neue"/>
                <a:sym typeface="Helvetica Neue"/>
              </a:defRPr>
            </a:lvl2pPr>
            <a:lvl3pPr marL="0" indent="0">
              <a:spcBef>
                <a:spcPts val="0"/>
              </a:spcBef>
              <a:buSzTx/>
              <a:buFontTx/>
              <a:buNone/>
              <a:defRPr sz="2600">
                <a:latin typeface="Helvetica Neue"/>
                <a:ea typeface="Helvetica Neue"/>
                <a:cs typeface="Helvetica Neue"/>
                <a:sym typeface="Helvetica Neue"/>
              </a:defRPr>
            </a:lvl3pPr>
            <a:lvl4pPr marL="0" indent="0">
              <a:spcBef>
                <a:spcPts val="0"/>
              </a:spcBef>
              <a:buSzTx/>
              <a:buFontTx/>
              <a:buNone/>
              <a:defRPr sz="2600">
                <a:latin typeface="Helvetica Neue"/>
                <a:ea typeface="Helvetica Neue"/>
                <a:cs typeface="Helvetica Neue"/>
                <a:sym typeface="Helvetica Neue"/>
              </a:defRPr>
            </a:lvl4pPr>
            <a:lvl5pPr marL="0" indent="0">
              <a:spcBef>
                <a:spcPts val="0"/>
              </a:spcBef>
              <a:buSzTx/>
              <a:buFontTx/>
              <a:buNone/>
              <a:defRPr sz="2600">
                <a:latin typeface="Helvetica Neue"/>
                <a:ea typeface="Helvetica Neue"/>
                <a:cs typeface="Helvetica Neue"/>
                <a:sym typeface="Helvetica Neue"/>
              </a:defRPr>
            </a:lvl5p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 Center">
    <p:spTree>
      <p:nvGrpSpPr>
        <p:cNvPr id="1" name=""/>
        <p:cNvGrpSpPr/>
        <p:nvPr/>
      </p:nvGrpSpPr>
      <p:grpSpPr>
        <a:xfrm>
          <a:off x="0" y="0"/>
          <a:ext cx="0" cy="0"/>
          <a:chOff x="0" y="0"/>
          <a:chExt cx="0" cy="0"/>
        </a:xfrm>
      </p:grpSpPr>
      <p:sp>
        <p:nvSpPr>
          <p:cNvPr id="33" name="Title Text"/>
          <p:cNvSpPr txBox="1">
            <a:spLocks noGrp="1"/>
          </p:cNvSpPr>
          <p:nvPr>
            <p:ph type="title"/>
          </p:nvPr>
        </p:nvSpPr>
        <p:spPr>
          <a:xfrm>
            <a:off x="571500" y="3289300"/>
            <a:ext cx="11861800" cy="3175000"/>
          </a:xfrm>
          <a:prstGeom prst="rect">
            <a:avLst/>
          </a:prstGeom>
        </p:spPr>
        <p:txBody>
          <a:bodyPr anchor="ctr"/>
          <a:lstStyle/>
          <a:p>
            <a:r>
              <a:t>Title Text</a:t>
            </a:r>
          </a:p>
        </p:txBody>
      </p:sp>
      <p:sp>
        <p:nvSpPr>
          <p:cNvPr id="3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Photo - Vertical">
    <p:spTree>
      <p:nvGrpSpPr>
        <p:cNvPr id="1" name=""/>
        <p:cNvGrpSpPr/>
        <p:nvPr/>
      </p:nvGrpSpPr>
      <p:grpSpPr>
        <a:xfrm>
          <a:off x="0" y="0"/>
          <a:ext cx="0" cy="0"/>
          <a:chOff x="0" y="0"/>
          <a:chExt cx="0" cy="0"/>
        </a:xfrm>
      </p:grpSpPr>
      <p:sp>
        <p:nvSpPr>
          <p:cNvPr id="41" name="Line"/>
          <p:cNvSpPr/>
          <p:nvPr/>
        </p:nvSpPr>
        <p:spPr>
          <a:xfrm>
            <a:off x="571500" y="4864100"/>
            <a:ext cx="5334476" cy="58"/>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 name="Image"/>
          <p:cNvSpPr>
            <a:spLocks noGrp="1"/>
          </p:cNvSpPr>
          <p:nvPr>
            <p:ph type="pic" idx="21"/>
          </p:nvPr>
        </p:nvSpPr>
        <p:spPr>
          <a:xfrm>
            <a:off x="4775200" y="0"/>
            <a:ext cx="15392400" cy="9766300"/>
          </a:xfrm>
          <a:prstGeom prst="rect">
            <a:avLst/>
          </a:prstGeom>
        </p:spPr>
        <p:txBody>
          <a:bodyPr lIns="91439" tIns="45719" rIns="91439" bIns="45719">
            <a:noAutofit/>
          </a:bodyPr>
          <a:lstStyle/>
          <a:p>
            <a:endParaRPr/>
          </a:p>
        </p:txBody>
      </p:sp>
      <p:sp>
        <p:nvSpPr>
          <p:cNvPr id="43" name="Title Text"/>
          <p:cNvSpPr txBox="1">
            <a:spLocks noGrp="1"/>
          </p:cNvSpPr>
          <p:nvPr>
            <p:ph type="title"/>
          </p:nvPr>
        </p:nvSpPr>
        <p:spPr>
          <a:xfrm>
            <a:off x="571500" y="1435100"/>
            <a:ext cx="5334000" cy="3175000"/>
          </a:xfrm>
          <a:prstGeom prst="rect">
            <a:avLst/>
          </a:prstGeom>
        </p:spPr>
        <p:txBody>
          <a:bodyPr/>
          <a:lstStyle/>
          <a:p>
            <a:r>
              <a:t>Title Text</a:t>
            </a:r>
          </a:p>
        </p:txBody>
      </p:sp>
      <p:sp>
        <p:nvSpPr>
          <p:cNvPr id="44" name="Body Level One…"/>
          <p:cNvSpPr txBox="1">
            <a:spLocks noGrp="1"/>
          </p:cNvSpPr>
          <p:nvPr>
            <p:ph type="body" sz="quarter" idx="1"/>
          </p:nvPr>
        </p:nvSpPr>
        <p:spPr>
          <a:xfrm>
            <a:off x="571500" y="5130800"/>
            <a:ext cx="5334000" cy="3175000"/>
          </a:xfrm>
          <a:prstGeom prst="rect">
            <a:avLst/>
          </a:prstGeom>
        </p:spPr>
        <p:txBody>
          <a:bodyPr/>
          <a:lstStyle>
            <a:lvl1pPr marL="0" indent="0">
              <a:spcBef>
                <a:spcPts val="0"/>
              </a:spcBef>
              <a:buSzTx/>
              <a:buFontTx/>
              <a:buNone/>
              <a:defRPr sz="2600">
                <a:latin typeface="Helvetica Neue"/>
                <a:ea typeface="Helvetica Neue"/>
                <a:cs typeface="Helvetica Neue"/>
                <a:sym typeface="Helvetica Neue"/>
              </a:defRPr>
            </a:lvl1pPr>
            <a:lvl2pPr marL="0" indent="0">
              <a:spcBef>
                <a:spcPts val="0"/>
              </a:spcBef>
              <a:buSzTx/>
              <a:buFontTx/>
              <a:buNone/>
              <a:defRPr sz="2600">
                <a:latin typeface="Helvetica Neue"/>
                <a:ea typeface="Helvetica Neue"/>
                <a:cs typeface="Helvetica Neue"/>
                <a:sym typeface="Helvetica Neue"/>
              </a:defRPr>
            </a:lvl2pPr>
            <a:lvl3pPr marL="0" indent="0">
              <a:spcBef>
                <a:spcPts val="0"/>
              </a:spcBef>
              <a:buSzTx/>
              <a:buFontTx/>
              <a:buNone/>
              <a:defRPr sz="2600">
                <a:latin typeface="Helvetica Neue"/>
                <a:ea typeface="Helvetica Neue"/>
                <a:cs typeface="Helvetica Neue"/>
                <a:sym typeface="Helvetica Neue"/>
              </a:defRPr>
            </a:lvl3pPr>
            <a:lvl4pPr marL="0" indent="0">
              <a:spcBef>
                <a:spcPts val="0"/>
              </a:spcBef>
              <a:buSzTx/>
              <a:buFontTx/>
              <a:buNone/>
              <a:defRPr sz="2600">
                <a:latin typeface="Helvetica Neue"/>
                <a:ea typeface="Helvetica Neue"/>
                <a:cs typeface="Helvetica Neue"/>
                <a:sym typeface="Helvetica Neue"/>
              </a:defRPr>
            </a:lvl4pPr>
            <a:lvl5pPr marL="0" indent="0">
              <a:spcBef>
                <a:spcPts val="0"/>
              </a:spcBef>
              <a:buSzTx/>
              <a:buFontTx/>
              <a:buNone/>
              <a:defRPr sz="2600">
                <a:latin typeface="Helvetica Neue"/>
                <a:ea typeface="Helvetica Neue"/>
                <a:cs typeface="Helvetica Neue"/>
                <a:sym typeface="Helvetica Neue"/>
              </a:defRPr>
            </a:lvl5pPr>
          </a:lstStyle>
          <a:p>
            <a:r>
              <a:t>Body Level One</a:t>
            </a:r>
          </a:p>
          <a:p>
            <a:pPr lvl="1"/>
            <a:r>
              <a:t>Body Level Two</a:t>
            </a:r>
          </a:p>
          <a:p>
            <a:pPr lvl="2"/>
            <a:r>
              <a:t>Body Level Three</a:t>
            </a:r>
          </a:p>
          <a:p>
            <a:pPr lvl="3"/>
            <a:r>
              <a:t>Body Level Four</a:t>
            </a:r>
          </a:p>
          <a:p>
            <a:pPr lvl="4"/>
            <a:r>
              <a:t>Body Level Five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52" name="Title Text"/>
          <p:cNvSpPr txBox="1">
            <a:spLocks noGrp="1"/>
          </p:cNvSpPr>
          <p:nvPr>
            <p:ph type="title"/>
          </p:nvPr>
        </p:nvSpPr>
        <p:spPr>
          <a:prstGeom prst="rect">
            <a:avLst/>
          </a:prstGeom>
        </p:spPr>
        <p:txBody>
          <a:bodyPr/>
          <a:lstStyle/>
          <a:p>
            <a:r>
              <a:t>Title Text</a:t>
            </a: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60" name="Title Text"/>
          <p:cNvSpPr txBox="1">
            <a:spLocks noGrp="1"/>
          </p:cNvSpPr>
          <p:nvPr>
            <p:ph type="title"/>
          </p:nvPr>
        </p:nvSpPr>
        <p:spPr>
          <a:prstGeom prst="rect">
            <a:avLst/>
          </a:prstGeom>
        </p:spPr>
        <p:txBody>
          <a:bodyPr/>
          <a:lstStyle/>
          <a:p>
            <a:r>
              <a:t>Title Text</a:t>
            </a:r>
          </a:p>
        </p:txBody>
      </p:sp>
      <p:sp>
        <p:nvSpPr>
          <p:cNvPr id="6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le, Bullets &amp; Photo">
    <p:spTree>
      <p:nvGrpSpPr>
        <p:cNvPr id="1" name=""/>
        <p:cNvGrpSpPr/>
        <p:nvPr/>
      </p:nvGrpSpPr>
      <p:grpSpPr>
        <a:xfrm>
          <a:off x="0" y="0"/>
          <a:ext cx="0" cy="0"/>
          <a:chOff x="0" y="0"/>
          <a:chExt cx="0" cy="0"/>
        </a:xfrm>
      </p:grpSpPr>
      <p:sp>
        <p:nvSpPr>
          <p:cNvPr id="69" name="Line"/>
          <p:cNvSpPr/>
          <p:nvPr/>
        </p:nvSpPr>
        <p:spPr>
          <a:xfrm>
            <a:off x="571500" y="1968500"/>
            <a:ext cx="5073394" cy="133"/>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0" name="Image"/>
          <p:cNvSpPr>
            <a:spLocks noGrp="1"/>
          </p:cNvSpPr>
          <p:nvPr>
            <p:ph type="pic" idx="21"/>
          </p:nvPr>
        </p:nvSpPr>
        <p:spPr>
          <a:xfrm>
            <a:off x="6477000" y="-152400"/>
            <a:ext cx="6654800" cy="9906000"/>
          </a:xfrm>
          <a:prstGeom prst="rect">
            <a:avLst/>
          </a:prstGeom>
        </p:spPr>
        <p:txBody>
          <a:bodyPr lIns="91439" tIns="45719" rIns="91439" bIns="45719">
            <a:noAutofit/>
          </a:bodyPr>
          <a:lstStyle/>
          <a:p>
            <a:endParaRPr/>
          </a:p>
        </p:txBody>
      </p:sp>
      <p:sp>
        <p:nvSpPr>
          <p:cNvPr id="71" name="Title Text"/>
          <p:cNvSpPr txBox="1">
            <a:spLocks noGrp="1"/>
          </p:cNvSpPr>
          <p:nvPr>
            <p:ph type="title"/>
          </p:nvPr>
        </p:nvSpPr>
        <p:spPr>
          <a:xfrm>
            <a:off x="571500" y="330200"/>
            <a:ext cx="5080000" cy="1397000"/>
          </a:xfrm>
          <a:prstGeom prst="rect">
            <a:avLst/>
          </a:prstGeom>
        </p:spPr>
        <p:txBody>
          <a:bodyPr/>
          <a:lstStyle/>
          <a:p>
            <a:r>
              <a:t>Title Text</a:t>
            </a:r>
          </a:p>
        </p:txBody>
      </p:sp>
      <p:sp>
        <p:nvSpPr>
          <p:cNvPr id="72" name="Body Level One…"/>
          <p:cNvSpPr txBox="1">
            <a:spLocks noGrp="1"/>
          </p:cNvSpPr>
          <p:nvPr>
            <p:ph type="body" sz="half" idx="1"/>
          </p:nvPr>
        </p:nvSpPr>
        <p:spPr>
          <a:xfrm>
            <a:off x="571500" y="2222500"/>
            <a:ext cx="5080000" cy="6667500"/>
          </a:xfrm>
          <a:prstGeom prst="rect">
            <a:avLst/>
          </a:prstGeom>
        </p:spPr>
        <p:txBody>
          <a:bodyPr/>
          <a:lstStyle>
            <a:lvl1pPr marL="330200" indent="-330200">
              <a:spcBef>
                <a:spcPts val="3000"/>
              </a:spcBef>
              <a:defRPr sz="2600">
                <a:latin typeface="Helvetica Neue"/>
                <a:ea typeface="Helvetica Neue"/>
                <a:cs typeface="Helvetica Neue"/>
                <a:sym typeface="Helvetica Neue"/>
              </a:defRPr>
            </a:lvl1pPr>
            <a:lvl2pPr marL="660400" indent="-330200">
              <a:spcBef>
                <a:spcPts val="3000"/>
              </a:spcBef>
              <a:defRPr sz="2600">
                <a:latin typeface="Helvetica Neue"/>
                <a:ea typeface="Helvetica Neue"/>
                <a:cs typeface="Helvetica Neue"/>
                <a:sym typeface="Helvetica Neue"/>
              </a:defRPr>
            </a:lvl2pPr>
            <a:lvl3pPr marL="990600" indent="-330200">
              <a:spcBef>
                <a:spcPts val="3000"/>
              </a:spcBef>
              <a:defRPr sz="2600">
                <a:latin typeface="Helvetica Neue"/>
                <a:ea typeface="Helvetica Neue"/>
                <a:cs typeface="Helvetica Neue"/>
                <a:sym typeface="Helvetica Neue"/>
              </a:defRPr>
            </a:lvl3pPr>
            <a:lvl4pPr marL="1320800" indent="-330200">
              <a:spcBef>
                <a:spcPts val="3000"/>
              </a:spcBef>
              <a:defRPr sz="2600">
                <a:latin typeface="Helvetica Neue"/>
                <a:ea typeface="Helvetica Neue"/>
                <a:cs typeface="Helvetica Neue"/>
                <a:sym typeface="Helvetica Neue"/>
              </a:defRPr>
            </a:lvl4pPr>
            <a:lvl5pPr marL="1651000" indent="-330200">
              <a:spcBef>
                <a:spcPts val="3000"/>
              </a:spcBef>
              <a:defRPr sz="2600">
                <a:latin typeface="Helvetica Neue"/>
                <a:ea typeface="Helvetica Neue"/>
                <a:cs typeface="Helvetica Neue"/>
                <a:sym typeface="Helvetica Neue"/>
              </a:defRPr>
            </a:lvl5pPr>
          </a:lstStyle>
          <a:p>
            <a:r>
              <a:t>Body Level One</a:t>
            </a:r>
          </a:p>
          <a:p>
            <a:pPr lvl="1"/>
            <a:r>
              <a:t>Body Level Two</a:t>
            </a:r>
          </a:p>
          <a:p>
            <a:pPr lvl="2"/>
            <a:r>
              <a:t>Body Level Three</a:t>
            </a:r>
          </a:p>
          <a:p>
            <a:pPr lvl="3"/>
            <a:r>
              <a:t>Body Level Four</a:t>
            </a:r>
          </a:p>
          <a:p>
            <a:pPr lvl="4"/>
            <a:r>
              <a:t>Body Level Five</a:t>
            </a:r>
          </a:p>
        </p:txBody>
      </p:sp>
      <p:sp>
        <p:nvSpPr>
          <p:cNvPr id="73" name="Slide Number"/>
          <p:cNvSpPr txBox="1">
            <a:spLocks noGrp="1"/>
          </p:cNvSpPr>
          <p:nvPr>
            <p:ph type="sldNum" sz="quarter" idx="2"/>
          </p:nvPr>
        </p:nvSpPr>
        <p:spPr>
          <a:xfrm>
            <a:off x="510743" y="9199778"/>
            <a:ext cx="312014" cy="299823"/>
          </a:xfrm>
          <a:prstGeom prst="rect">
            <a:avLst/>
          </a:prstGeom>
        </p:spPr>
        <p:txBody>
          <a:bodyPr/>
          <a:lstStyle>
            <a:lvl1pPr algn="l"/>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Bullets">
    <p:spTree>
      <p:nvGrpSpPr>
        <p:cNvPr id="1" name=""/>
        <p:cNvGrpSpPr/>
        <p:nvPr/>
      </p:nvGrpSpPr>
      <p:grpSpPr>
        <a:xfrm>
          <a:off x="0" y="0"/>
          <a:ext cx="0" cy="0"/>
          <a:chOff x="0" y="0"/>
          <a:chExt cx="0" cy="0"/>
        </a:xfrm>
      </p:grpSpPr>
      <p:sp>
        <p:nvSpPr>
          <p:cNvPr id="80" name="Body Level One…"/>
          <p:cNvSpPr txBox="1">
            <a:spLocks noGrp="1"/>
          </p:cNvSpPr>
          <p:nvPr>
            <p:ph type="body" idx="1"/>
          </p:nvPr>
        </p:nvSpPr>
        <p:spPr>
          <a:xfrm>
            <a:off x="889000" y="889000"/>
            <a:ext cx="11214100" cy="79629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hoto - 3 Up">
    <p:spTree>
      <p:nvGrpSpPr>
        <p:cNvPr id="1" name=""/>
        <p:cNvGrpSpPr/>
        <p:nvPr/>
      </p:nvGrpSpPr>
      <p:grpSpPr>
        <a:xfrm>
          <a:off x="0" y="0"/>
          <a:ext cx="0" cy="0"/>
          <a:chOff x="0" y="0"/>
          <a:chExt cx="0" cy="0"/>
        </a:xfrm>
      </p:grpSpPr>
      <p:sp>
        <p:nvSpPr>
          <p:cNvPr id="88" name="Line"/>
          <p:cNvSpPr/>
          <p:nvPr/>
        </p:nvSpPr>
        <p:spPr>
          <a:xfrm flipH="1">
            <a:off x="9055098" y="508000"/>
            <a:ext cx="128" cy="7975631"/>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9" name="Line"/>
          <p:cNvSpPr/>
          <p:nvPr/>
        </p:nvSpPr>
        <p:spPr>
          <a:xfrm>
            <a:off x="9055096" y="4464050"/>
            <a:ext cx="3448503" cy="59"/>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0" name="Image"/>
          <p:cNvSpPr>
            <a:spLocks noGrp="1"/>
          </p:cNvSpPr>
          <p:nvPr>
            <p:ph type="pic" sz="half" idx="21"/>
          </p:nvPr>
        </p:nvSpPr>
        <p:spPr>
          <a:xfrm>
            <a:off x="9168011" y="4584788"/>
            <a:ext cx="6506665" cy="4343401"/>
          </a:xfrm>
          <a:prstGeom prst="rect">
            <a:avLst/>
          </a:prstGeom>
        </p:spPr>
        <p:txBody>
          <a:bodyPr lIns="91439" tIns="45719" rIns="91439" bIns="45719">
            <a:noAutofit/>
          </a:bodyPr>
          <a:lstStyle/>
          <a:p>
            <a:endParaRPr/>
          </a:p>
        </p:txBody>
      </p:sp>
      <p:sp>
        <p:nvSpPr>
          <p:cNvPr id="91" name="Image"/>
          <p:cNvSpPr>
            <a:spLocks noGrp="1"/>
          </p:cNvSpPr>
          <p:nvPr>
            <p:ph type="pic" sz="quarter" idx="22"/>
          </p:nvPr>
        </p:nvSpPr>
        <p:spPr>
          <a:xfrm>
            <a:off x="9182100" y="-101600"/>
            <a:ext cx="3365500" cy="5003800"/>
          </a:xfrm>
          <a:prstGeom prst="rect">
            <a:avLst/>
          </a:prstGeom>
        </p:spPr>
        <p:txBody>
          <a:bodyPr lIns="91439" tIns="45719" rIns="91439" bIns="45719">
            <a:noAutofit/>
          </a:bodyPr>
          <a:lstStyle/>
          <a:p>
            <a:endParaRPr/>
          </a:p>
        </p:txBody>
      </p:sp>
      <p:sp>
        <p:nvSpPr>
          <p:cNvPr id="92" name="Image"/>
          <p:cNvSpPr>
            <a:spLocks noGrp="1"/>
          </p:cNvSpPr>
          <p:nvPr>
            <p:ph type="pic" idx="23"/>
          </p:nvPr>
        </p:nvSpPr>
        <p:spPr>
          <a:xfrm>
            <a:off x="-800100" y="469900"/>
            <a:ext cx="11049000" cy="8053993"/>
          </a:xfrm>
          <a:prstGeom prst="rect">
            <a:avLst/>
          </a:prstGeom>
        </p:spPr>
        <p:txBody>
          <a:bodyPr lIns="91439" tIns="45719" rIns="91439" bIns="45719">
            <a:noAutofit/>
          </a:bodyPr>
          <a:lstStyle/>
          <a:p>
            <a:endParaRPr/>
          </a:p>
        </p:txBody>
      </p:sp>
      <p:sp>
        <p:nvSpPr>
          <p:cNvPr id="93" name="Body Level One…"/>
          <p:cNvSpPr txBox="1">
            <a:spLocks noGrp="1"/>
          </p:cNvSpPr>
          <p:nvPr>
            <p:ph type="body" sz="quarter" idx="1"/>
          </p:nvPr>
        </p:nvSpPr>
        <p:spPr>
          <a:xfrm>
            <a:off x="520700" y="8661400"/>
            <a:ext cx="8369300" cy="939800"/>
          </a:xfrm>
          <a:prstGeom prst="rect">
            <a:avLst/>
          </a:prstGeom>
        </p:spPr>
        <p:txBody>
          <a:bodyPr/>
          <a:lstStyle>
            <a:lvl1pPr marL="0" indent="0">
              <a:spcBef>
                <a:spcPts val="0"/>
              </a:spcBef>
              <a:buSzTx/>
              <a:buFontTx/>
              <a:buNone/>
              <a:defRPr sz="2600">
                <a:latin typeface="Helvetica Neue"/>
                <a:ea typeface="Helvetica Neue"/>
                <a:cs typeface="Helvetica Neue"/>
                <a:sym typeface="Helvetica Neue"/>
              </a:defRPr>
            </a:lvl1pPr>
            <a:lvl2pPr marL="0" indent="0">
              <a:spcBef>
                <a:spcPts val="0"/>
              </a:spcBef>
              <a:buSzTx/>
              <a:buFontTx/>
              <a:buNone/>
              <a:defRPr sz="2600">
                <a:latin typeface="Helvetica Neue"/>
                <a:ea typeface="Helvetica Neue"/>
                <a:cs typeface="Helvetica Neue"/>
                <a:sym typeface="Helvetica Neue"/>
              </a:defRPr>
            </a:lvl2pPr>
            <a:lvl3pPr marL="0" indent="0">
              <a:spcBef>
                <a:spcPts val="0"/>
              </a:spcBef>
              <a:buSzTx/>
              <a:buFontTx/>
              <a:buNone/>
              <a:defRPr sz="2600">
                <a:latin typeface="Helvetica Neue"/>
                <a:ea typeface="Helvetica Neue"/>
                <a:cs typeface="Helvetica Neue"/>
                <a:sym typeface="Helvetica Neue"/>
              </a:defRPr>
            </a:lvl3pPr>
            <a:lvl4pPr marL="0" indent="0">
              <a:spcBef>
                <a:spcPts val="0"/>
              </a:spcBef>
              <a:buSzTx/>
              <a:buFontTx/>
              <a:buNone/>
              <a:defRPr sz="2600">
                <a:latin typeface="Helvetica Neue"/>
                <a:ea typeface="Helvetica Neue"/>
                <a:cs typeface="Helvetica Neue"/>
                <a:sym typeface="Helvetica Neue"/>
              </a:defRPr>
            </a:lvl4pPr>
            <a:lvl5pPr marL="0" indent="0">
              <a:spcBef>
                <a:spcPts val="0"/>
              </a:spcBef>
              <a:buSzTx/>
              <a:buFontTx/>
              <a:buNone/>
              <a:defRPr sz="2600">
                <a:latin typeface="Helvetica Neue"/>
                <a:ea typeface="Helvetica Neue"/>
                <a:cs typeface="Helvetica Neue"/>
                <a:sym typeface="Helvetica Neue"/>
              </a:defRPr>
            </a:lvl5p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Line"/>
          <p:cNvSpPr/>
          <p:nvPr/>
        </p:nvSpPr>
        <p:spPr>
          <a:xfrm>
            <a:off x="571500" y="1968500"/>
            <a:ext cx="11868106" cy="129"/>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 name="Title Text"/>
          <p:cNvSpPr txBox="1">
            <a:spLocks noGrp="1"/>
          </p:cNvSpPr>
          <p:nvPr>
            <p:ph type="title"/>
          </p:nvPr>
        </p:nvSpPr>
        <p:spPr>
          <a:xfrm>
            <a:off x="571500" y="330200"/>
            <a:ext cx="11861800" cy="1397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p>
            <a:r>
              <a:t>Title Text</a:t>
            </a:r>
          </a:p>
        </p:txBody>
      </p:sp>
      <p:sp>
        <p:nvSpPr>
          <p:cNvPr id="4" name="Body Level One…"/>
          <p:cNvSpPr txBox="1">
            <a:spLocks noGrp="1"/>
          </p:cNvSpPr>
          <p:nvPr>
            <p:ph type="body" idx="1"/>
          </p:nvPr>
        </p:nvSpPr>
        <p:spPr>
          <a:xfrm>
            <a:off x="571500" y="2222500"/>
            <a:ext cx="11861800" cy="6667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12268199" y="9199778"/>
            <a:ext cx="312015" cy="299823"/>
          </a:xfrm>
          <a:prstGeom prst="rect">
            <a:avLst/>
          </a:prstGeom>
          <a:ln w="12700">
            <a:miter lim="400000"/>
          </a:ln>
        </p:spPr>
        <p:txBody>
          <a:bodyPr wrap="none" lIns="50800" tIns="50800" rIns="50800" bIns="50800" anchor="b">
            <a:spAutoFit/>
          </a:bodyPr>
          <a:lstStyle>
            <a:lvl1pPr algn="r">
              <a:defRPr sz="1400">
                <a:latin typeface="Helvetica Neue"/>
                <a:ea typeface="Helvetica Neue"/>
                <a:cs typeface="Helvetica Neue"/>
                <a:sym typeface="Helvetica Neue"/>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584200"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Light"/>
        </a:defRPr>
      </a:lvl1pPr>
      <a:lvl2pPr marL="0" marR="0" indent="0" algn="l" defTabSz="584200"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Light"/>
        </a:defRPr>
      </a:lvl2pPr>
      <a:lvl3pPr marL="0" marR="0" indent="0" algn="l" defTabSz="584200"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Light"/>
        </a:defRPr>
      </a:lvl3pPr>
      <a:lvl4pPr marL="0" marR="0" indent="0" algn="l" defTabSz="584200"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Light"/>
        </a:defRPr>
      </a:lvl4pPr>
      <a:lvl5pPr marL="0" marR="0" indent="0" algn="l" defTabSz="584200"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Light"/>
        </a:defRPr>
      </a:lvl5pPr>
      <a:lvl6pPr marL="0" marR="0" indent="0" algn="l" defTabSz="584200"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Light"/>
        </a:defRPr>
      </a:lvl6pPr>
      <a:lvl7pPr marL="0" marR="0" indent="0" algn="l" defTabSz="584200"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Light"/>
        </a:defRPr>
      </a:lvl7pPr>
      <a:lvl8pPr marL="0" marR="0" indent="0" algn="l" defTabSz="584200"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Light"/>
        </a:defRPr>
      </a:lvl8pPr>
      <a:lvl9pPr marL="0" marR="0" indent="0" algn="l" defTabSz="584200"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Light"/>
        </a:defRPr>
      </a:lvl9pPr>
    </p:titleStyle>
    <p:bodyStyle>
      <a:lvl1pPr marL="4572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solidFill>
            <a:srgbClr val="747474"/>
          </a:solidFill>
          <a:uFillTx/>
          <a:latin typeface="+mn-lt"/>
          <a:ea typeface="+mn-ea"/>
          <a:cs typeface="+mn-cs"/>
          <a:sym typeface="Helvetica Neue Light"/>
        </a:defRPr>
      </a:lvl1pPr>
      <a:lvl2pPr marL="9144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solidFill>
            <a:srgbClr val="747474"/>
          </a:solidFill>
          <a:uFillTx/>
          <a:latin typeface="+mn-lt"/>
          <a:ea typeface="+mn-ea"/>
          <a:cs typeface="+mn-cs"/>
          <a:sym typeface="Helvetica Neue Light"/>
        </a:defRPr>
      </a:lvl2pPr>
      <a:lvl3pPr marL="13716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solidFill>
            <a:srgbClr val="747474"/>
          </a:solidFill>
          <a:uFillTx/>
          <a:latin typeface="+mn-lt"/>
          <a:ea typeface="+mn-ea"/>
          <a:cs typeface="+mn-cs"/>
          <a:sym typeface="Helvetica Neue Light"/>
        </a:defRPr>
      </a:lvl3pPr>
      <a:lvl4pPr marL="18288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solidFill>
            <a:srgbClr val="747474"/>
          </a:solidFill>
          <a:uFillTx/>
          <a:latin typeface="+mn-lt"/>
          <a:ea typeface="+mn-ea"/>
          <a:cs typeface="+mn-cs"/>
          <a:sym typeface="Helvetica Neue Light"/>
        </a:defRPr>
      </a:lvl4pPr>
      <a:lvl5pPr marL="22860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solidFill>
            <a:srgbClr val="747474"/>
          </a:solidFill>
          <a:uFillTx/>
          <a:latin typeface="+mn-lt"/>
          <a:ea typeface="+mn-ea"/>
          <a:cs typeface="+mn-cs"/>
          <a:sym typeface="Helvetica Neue Light"/>
        </a:defRPr>
      </a:lvl5pPr>
      <a:lvl6pPr marL="27432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solidFill>
            <a:srgbClr val="747474"/>
          </a:solidFill>
          <a:uFillTx/>
          <a:latin typeface="+mn-lt"/>
          <a:ea typeface="+mn-ea"/>
          <a:cs typeface="+mn-cs"/>
          <a:sym typeface="Helvetica Neue Light"/>
        </a:defRPr>
      </a:lvl6pPr>
      <a:lvl7pPr marL="32004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solidFill>
            <a:srgbClr val="747474"/>
          </a:solidFill>
          <a:uFillTx/>
          <a:latin typeface="+mn-lt"/>
          <a:ea typeface="+mn-ea"/>
          <a:cs typeface="+mn-cs"/>
          <a:sym typeface="Helvetica Neue Light"/>
        </a:defRPr>
      </a:lvl7pPr>
      <a:lvl8pPr marL="36576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solidFill>
            <a:srgbClr val="747474"/>
          </a:solidFill>
          <a:uFillTx/>
          <a:latin typeface="+mn-lt"/>
          <a:ea typeface="+mn-ea"/>
          <a:cs typeface="+mn-cs"/>
          <a:sym typeface="Helvetica Neue Light"/>
        </a:defRPr>
      </a:lvl8pPr>
      <a:lvl9pPr marL="41148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solidFill>
            <a:srgbClr val="747474"/>
          </a:solidFill>
          <a:uFillTx/>
          <a:latin typeface="+mn-lt"/>
          <a:ea typeface="+mn-ea"/>
          <a:cs typeface="+mn-cs"/>
          <a:sym typeface="Helvetica Neue Light"/>
        </a:defRPr>
      </a:lvl9pPr>
    </p:bodyStyle>
    <p:otherStyle>
      <a:lvl1pPr marL="0" marR="0" indent="0" algn="r" defTabSz="58420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a:defRPr>
      </a:lvl1pPr>
      <a:lvl2pPr marL="0" marR="0" indent="228600" algn="r" defTabSz="58420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a:defRPr>
      </a:lvl2pPr>
      <a:lvl3pPr marL="0" marR="0" indent="457200" algn="r" defTabSz="58420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a:defRPr>
      </a:lvl3pPr>
      <a:lvl4pPr marL="0" marR="0" indent="685800" algn="r" defTabSz="58420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a:defRPr>
      </a:lvl4pPr>
      <a:lvl5pPr marL="0" marR="0" indent="914400" algn="r" defTabSz="58420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a:defRPr>
      </a:lvl5pPr>
      <a:lvl6pPr marL="0" marR="0" indent="1143000" algn="r" defTabSz="58420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a:defRPr>
      </a:lvl6pPr>
      <a:lvl7pPr marL="0" marR="0" indent="1371600" algn="r" defTabSz="58420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a:defRPr>
      </a:lvl7pPr>
      <a:lvl8pPr marL="0" marR="0" indent="1600200" algn="r" defTabSz="58420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a:defRPr>
      </a:lvl8pPr>
      <a:lvl9pPr marL="0" marR="0" indent="1828800" algn="r" defTabSz="58420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s://www.whittier.edu/admission/admitted/housingform"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Title 1"/>
          <p:cNvSpPr txBox="1">
            <a:spLocks noGrp="1"/>
          </p:cNvSpPr>
          <p:nvPr>
            <p:ph type="ctrTitle"/>
          </p:nvPr>
        </p:nvSpPr>
        <p:spPr>
          <a:prstGeom prst="rect">
            <a:avLst/>
          </a:prstGeom>
        </p:spPr>
        <p:txBody>
          <a:bodyPr/>
          <a:lstStyle/>
          <a:p>
            <a:pPr>
              <a:defRPr sz="5200"/>
            </a:pPr>
            <a:br>
              <a:rPr dirty="0"/>
            </a:br>
            <a:r>
              <a:rPr lang="en-US" dirty="0"/>
              <a:t>Semester Abroad: Information Sheets</a:t>
            </a:r>
            <a:endParaRPr dirty="0"/>
          </a:p>
        </p:txBody>
      </p:sp>
    </p:spTree>
    <p:extLst>
      <p:ext uri="{BB962C8B-B14F-4D97-AF65-F5344CB8AC3E}">
        <p14:creationId xmlns:p14="http://schemas.microsoft.com/office/powerpoint/2010/main" val="1347007931"/>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p:cNvSpPr txBox="1">
            <a:spLocks noGrp="1"/>
          </p:cNvSpPr>
          <p:nvPr>
            <p:ph type="title"/>
          </p:nvPr>
        </p:nvSpPr>
        <p:spPr>
          <a:prstGeom prst="rect">
            <a:avLst/>
          </a:prstGeom>
        </p:spPr>
        <p:txBody>
          <a:bodyPr/>
          <a:lstStyle/>
          <a:p>
            <a:r>
              <a:rPr lang="en-US" dirty="0"/>
              <a:t>Academic Life Abroad: </a:t>
            </a:r>
            <a:r>
              <a:rPr dirty="0"/>
              <a:t>Registration and Credit Information</a:t>
            </a:r>
          </a:p>
        </p:txBody>
      </p:sp>
      <p:sp>
        <p:nvSpPr>
          <p:cNvPr id="163" name="Content Placeholder 2"/>
          <p:cNvSpPr txBox="1">
            <a:spLocks noGrp="1"/>
          </p:cNvSpPr>
          <p:nvPr>
            <p:ph type="body" idx="1"/>
          </p:nvPr>
        </p:nvSpPr>
        <p:spPr>
          <a:prstGeom prst="rect">
            <a:avLst/>
          </a:prstGeom>
        </p:spPr>
        <p:txBody>
          <a:bodyPr/>
          <a:lstStyle/>
          <a:p>
            <a:pPr marL="388620" indent="-388620">
              <a:spcBef>
                <a:spcPts val="800"/>
              </a:spcBef>
              <a:defRPr sz="3400"/>
            </a:pPr>
            <a:r>
              <a:rPr dirty="0"/>
              <a:t>You are required to transfer a minimum of 12 (US) credits</a:t>
            </a:r>
          </a:p>
          <a:p>
            <a:pPr marL="388620" indent="-388620">
              <a:spcBef>
                <a:spcPts val="800"/>
              </a:spcBef>
              <a:defRPr sz="3400"/>
            </a:pPr>
            <a:r>
              <a:rPr dirty="0"/>
              <a:t>In exceptional cases a load in excess of 17</a:t>
            </a:r>
            <a:r>
              <a:rPr lang="en-US" dirty="0"/>
              <a:t> </a:t>
            </a:r>
            <a:r>
              <a:rPr dirty="0"/>
              <a:t>credits (US) may be taken only with the prior approval of both your advisor and the Registrar. </a:t>
            </a:r>
            <a:endParaRPr lang="en-US" dirty="0"/>
          </a:p>
          <a:p>
            <a:pPr marL="388620" indent="-388620">
              <a:spcBef>
                <a:spcPts val="800"/>
              </a:spcBef>
              <a:defRPr sz="3400"/>
            </a:pPr>
            <a:r>
              <a:rPr dirty="0"/>
              <a:t>You must complete and submit the “Credit Overload Form” to the Registrar’s Office to enroll in more than 17 credits</a:t>
            </a:r>
          </a:p>
          <a:p>
            <a:pPr marL="2152650" lvl="4" indent="-323850">
              <a:spcBef>
                <a:spcPts val="800"/>
              </a:spcBef>
              <a:buClr>
                <a:srgbClr val="8FB08C"/>
              </a:buClr>
              <a:buFont typeface="Arial"/>
              <a:defRPr sz="3400"/>
            </a:pPr>
            <a:r>
              <a:rPr dirty="0"/>
              <a:t>It is your responsibility to make sure you know the how the host university credit system converts to US credit equivalencies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63">
                                            <p:bg/>
                                          </p:spTgt>
                                        </p:tgtEl>
                                        <p:attrNameLst>
                                          <p:attrName>style.visibility</p:attrName>
                                        </p:attrNameLst>
                                      </p:cBhvr>
                                      <p:to>
                                        <p:strVal val="visible"/>
                                      </p:to>
                                    </p:set>
                                  </p:childTnLst>
                                </p:cTn>
                              </p:par>
                              <p:par>
                                <p:cTn id="7" presetID="1" presetClass="entr" presetSubtype="0" fill="hold" grpId="0" nodeType="withEffect">
                                  <p:stCondLst>
                                    <p:cond delay="0"/>
                                  </p:stCondLst>
                                  <p:iterate>
                                    <p:tmAbs val="0"/>
                                  </p:iterate>
                                  <p:childTnLst>
                                    <p:set>
                                      <p:cBhvr>
                                        <p:cTn id="8" fill="hold"/>
                                        <p:tgtEl>
                                          <p:spTgt spid="16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p:tmAbs val="0"/>
                                  </p:iterate>
                                  <p:childTnLst>
                                    <p:set>
                                      <p:cBhvr>
                                        <p:cTn id="12" fill="hold"/>
                                        <p:tgtEl>
                                          <p:spTgt spid="16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p:tmAbs val="0"/>
                                  </p:iterate>
                                  <p:childTnLst>
                                    <p:set>
                                      <p:cBhvr>
                                        <p:cTn id="16" fill="hold"/>
                                        <p:tgtEl>
                                          <p:spTgt spid="16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iterate>
                                    <p:tmAbs val="0"/>
                                  </p:iterate>
                                  <p:childTnLst>
                                    <p:set>
                                      <p:cBhvr>
                                        <p:cTn id="18" fill="hold"/>
                                        <p:tgtEl>
                                          <p:spTgt spid="1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build="p"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itle 1"/>
          <p:cNvSpPr txBox="1">
            <a:spLocks noGrp="1"/>
          </p:cNvSpPr>
          <p:nvPr>
            <p:ph type="title"/>
          </p:nvPr>
        </p:nvSpPr>
        <p:spPr>
          <a:prstGeom prst="rect">
            <a:avLst/>
          </a:prstGeom>
        </p:spPr>
        <p:txBody>
          <a:bodyPr/>
          <a:lstStyle/>
          <a:p>
            <a:r>
              <a:rPr lang="en-US" dirty="0"/>
              <a:t>Academic Life Abroad: </a:t>
            </a:r>
            <a:r>
              <a:rPr dirty="0"/>
              <a:t>Registration and Credit Information</a:t>
            </a:r>
          </a:p>
        </p:txBody>
      </p:sp>
      <p:sp>
        <p:nvSpPr>
          <p:cNvPr id="166" name="Content Placeholder 3"/>
          <p:cNvSpPr txBox="1">
            <a:spLocks noGrp="1"/>
          </p:cNvSpPr>
          <p:nvPr>
            <p:ph type="body" idx="1"/>
          </p:nvPr>
        </p:nvSpPr>
        <p:spPr>
          <a:prstGeom prst="rect">
            <a:avLst/>
          </a:prstGeom>
        </p:spPr>
        <p:txBody>
          <a:bodyPr/>
          <a:lstStyle/>
          <a:p>
            <a:pPr marL="388620" indent="-388620">
              <a:lnSpc>
                <a:spcPct val="90000"/>
              </a:lnSpc>
              <a:spcBef>
                <a:spcPts val="800"/>
              </a:spcBef>
              <a:defRPr sz="3400"/>
            </a:pPr>
            <a:r>
              <a:rPr dirty="0"/>
              <a:t>All courses are taken for Credit/No Credit</a:t>
            </a:r>
          </a:p>
          <a:p>
            <a:pPr marL="388620" indent="-388620">
              <a:lnSpc>
                <a:spcPct val="90000"/>
              </a:lnSpc>
              <a:spcBef>
                <a:spcPts val="800"/>
              </a:spcBef>
              <a:defRPr sz="3400"/>
            </a:pPr>
            <a:r>
              <a:rPr dirty="0"/>
              <a:t>Grades </a:t>
            </a:r>
            <a:r>
              <a:rPr lang="en-US" dirty="0"/>
              <a:t>from your semester abroad program </a:t>
            </a:r>
            <a:r>
              <a:rPr dirty="0"/>
              <a:t>will not be factored into your GPA</a:t>
            </a:r>
          </a:p>
          <a:p>
            <a:pPr marL="830275" lvl="1" indent="-373075">
              <a:lnSpc>
                <a:spcPct val="90000"/>
              </a:lnSpc>
              <a:spcBef>
                <a:spcPts val="800"/>
              </a:spcBef>
              <a:buClr>
                <a:srgbClr val="CCB400"/>
              </a:buClr>
              <a:buFontTx/>
              <a:defRPr sz="3400">
                <a:solidFill>
                  <a:srgbClr val="646B86"/>
                </a:solidFill>
              </a:defRPr>
            </a:pPr>
            <a:r>
              <a:rPr dirty="0"/>
              <a:t>Graduate Schools will likely request an official copy of the program’s transcripts which will reflect your actual grades</a:t>
            </a:r>
            <a:endParaRPr sz="2800" dirty="0"/>
          </a:p>
          <a:p>
            <a:pPr marL="388620" indent="-388620">
              <a:lnSpc>
                <a:spcPct val="90000"/>
              </a:lnSpc>
              <a:spcBef>
                <a:spcPts val="800"/>
              </a:spcBef>
              <a:defRPr sz="3400"/>
            </a:pPr>
            <a:r>
              <a:rPr dirty="0"/>
              <a:t>Students are </a:t>
            </a:r>
            <a:r>
              <a:rPr i="1" dirty="0">
                <a:latin typeface="Georgia"/>
                <a:ea typeface="Georgia"/>
                <a:cs typeface="Georgia"/>
                <a:sym typeface="Georgia"/>
              </a:rPr>
              <a:t>not</a:t>
            </a:r>
            <a:r>
              <a:rPr dirty="0"/>
              <a:t> allowed to withhold courses/grades from host institution transcripts</a:t>
            </a:r>
          </a:p>
          <a:p>
            <a:pPr marL="2139695" lvl="4" indent="-310895">
              <a:lnSpc>
                <a:spcPct val="90000"/>
              </a:lnSpc>
              <a:spcBef>
                <a:spcPts val="800"/>
              </a:spcBef>
              <a:buClr>
                <a:srgbClr val="8FB08C"/>
              </a:buClr>
              <a:buFont typeface="Arial"/>
              <a:defRPr sz="3400"/>
            </a:pPr>
            <a:r>
              <a:rPr dirty="0"/>
              <a:t>If you enroll in a class with a lab/course fee, it is your responsibility to cover the </a:t>
            </a:r>
            <a:endParaRPr sz="2200" dirty="0"/>
          </a:p>
          <a:p>
            <a:pPr marL="325120" lvl="4" indent="1503680">
              <a:lnSpc>
                <a:spcPct val="90000"/>
              </a:lnSpc>
              <a:spcBef>
                <a:spcPts val="800"/>
              </a:spcBef>
              <a:buSzTx/>
              <a:buNone/>
              <a:defRPr sz="3400"/>
            </a:pPr>
            <a:r>
              <a:rPr dirty="0"/>
              <a:t>  additional fees</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itle 1"/>
          <p:cNvSpPr txBox="1">
            <a:spLocks noGrp="1"/>
          </p:cNvSpPr>
          <p:nvPr>
            <p:ph type="title"/>
          </p:nvPr>
        </p:nvSpPr>
        <p:spPr>
          <a:prstGeom prst="rect">
            <a:avLst/>
          </a:prstGeom>
        </p:spPr>
        <p:txBody>
          <a:bodyPr/>
          <a:lstStyle/>
          <a:p>
            <a:r>
              <a:rPr lang="en-US" dirty="0"/>
              <a:t>Academic Life Abroad: </a:t>
            </a:r>
            <a:r>
              <a:rPr dirty="0"/>
              <a:t>Registration and Credit Information</a:t>
            </a:r>
          </a:p>
        </p:txBody>
      </p:sp>
      <p:sp>
        <p:nvSpPr>
          <p:cNvPr id="169" name="Content Placeholder 2"/>
          <p:cNvSpPr txBox="1">
            <a:spLocks noGrp="1"/>
          </p:cNvSpPr>
          <p:nvPr>
            <p:ph type="body" idx="1"/>
          </p:nvPr>
        </p:nvSpPr>
        <p:spPr>
          <a:prstGeom prst="rect">
            <a:avLst/>
          </a:prstGeom>
        </p:spPr>
        <p:txBody>
          <a:bodyPr>
            <a:normAutofit lnSpcReduction="10000"/>
          </a:bodyPr>
          <a:lstStyle/>
          <a:p>
            <a:pPr marL="365760" indent="-365760">
              <a:spcBef>
                <a:spcPts val="600"/>
              </a:spcBef>
              <a:defRPr sz="2400"/>
            </a:pPr>
            <a:r>
              <a:rPr dirty="0"/>
              <a:t>Your host institution transcript must be sent to:</a:t>
            </a:r>
            <a:endParaRPr lang="en-US" dirty="0"/>
          </a:p>
          <a:p>
            <a:pPr marL="365760" indent="-365760">
              <a:spcBef>
                <a:spcPts val="600"/>
              </a:spcBef>
              <a:defRPr sz="2400"/>
            </a:pPr>
            <a:endParaRPr dirty="0"/>
          </a:p>
          <a:p>
            <a:pPr marL="0" indent="0" defTabSz="355600">
              <a:spcBef>
                <a:spcPts val="500"/>
              </a:spcBef>
              <a:buSzTx/>
              <a:buNone/>
              <a:defRPr sz="2200"/>
            </a:pPr>
            <a:r>
              <a:rPr sz="3000" dirty="0">
                <a:latin typeface="Calibri" panose="020F0502020204030204" pitchFamily="34" charset="0"/>
                <a:ea typeface="Calibri" panose="020F0502020204030204" pitchFamily="34" charset="0"/>
                <a:cs typeface="Calibri" panose="020F0502020204030204" pitchFamily="34" charset="0"/>
              </a:rPr>
              <a:t>Registrar</a:t>
            </a:r>
          </a:p>
          <a:p>
            <a:pPr marL="0" indent="0" defTabSz="355600">
              <a:spcBef>
                <a:spcPts val="500"/>
              </a:spcBef>
              <a:buSzTx/>
              <a:buNone/>
              <a:defRPr sz="2200"/>
            </a:pPr>
            <a:r>
              <a:rPr sz="3000" dirty="0">
                <a:latin typeface="Calibri" panose="020F0502020204030204" pitchFamily="34" charset="0"/>
                <a:ea typeface="Calibri" panose="020F0502020204030204" pitchFamily="34" charset="0"/>
                <a:cs typeface="Calibri" panose="020F0502020204030204" pitchFamily="34" charset="0"/>
              </a:rPr>
              <a:t>Whittier College</a:t>
            </a:r>
          </a:p>
          <a:p>
            <a:pPr marL="0" indent="0" defTabSz="355600">
              <a:spcBef>
                <a:spcPts val="500"/>
              </a:spcBef>
              <a:buSzTx/>
              <a:buNone/>
              <a:defRPr sz="2200"/>
            </a:pPr>
            <a:r>
              <a:rPr sz="3000" dirty="0">
                <a:latin typeface="Calibri" panose="020F0502020204030204" pitchFamily="34" charset="0"/>
                <a:ea typeface="Calibri" panose="020F0502020204030204" pitchFamily="34" charset="0"/>
                <a:cs typeface="Calibri" panose="020F0502020204030204" pitchFamily="34" charset="0"/>
              </a:rPr>
              <a:t>13406 E. Philadelphia Street</a:t>
            </a:r>
            <a:br>
              <a:rPr sz="3000" dirty="0">
                <a:latin typeface="Calibri" panose="020F0502020204030204" pitchFamily="34" charset="0"/>
                <a:ea typeface="Calibri" panose="020F0502020204030204" pitchFamily="34" charset="0"/>
                <a:cs typeface="Calibri" panose="020F0502020204030204" pitchFamily="34" charset="0"/>
              </a:rPr>
            </a:br>
            <a:r>
              <a:rPr sz="3000" dirty="0">
                <a:latin typeface="Calibri" panose="020F0502020204030204" pitchFamily="34" charset="0"/>
                <a:ea typeface="Calibri" panose="020F0502020204030204" pitchFamily="34" charset="0"/>
                <a:cs typeface="Calibri" panose="020F0502020204030204" pitchFamily="34" charset="0"/>
              </a:rPr>
              <a:t>Whittier, CA USA</a:t>
            </a:r>
          </a:p>
          <a:p>
            <a:pPr marL="377190" indent="-377190">
              <a:spcBef>
                <a:spcPts val="500"/>
              </a:spcBef>
              <a:buFont typeface="Arial"/>
              <a:defRPr sz="2200"/>
            </a:pPr>
            <a:r>
              <a:rPr sz="3000" dirty="0">
                <a:latin typeface="Calibri" panose="020F0502020204030204" pitchFamily="34" charset="0"/>
                <a:ea typeface="Calibri" panose="020F0502020204030204" pitchFamily="34" charset="0"/>
                <a:cs typeface="Calibri" panose="020F0502020204030204" pitchFamily="34" charset="0"/>
              </a:rPr>
              <a:t>Be sure to fill out the Transcript Request Form before you leave your </a:t>
            </a:r>
            <a:r>
              <a:rPr sz="3000" b="1" dirty="0">
                <a:latin typeface="Calibri" panose="020F0502020204030204" pitchFamily="34" charset="0"/>
                <a:ea typeface="Calibri" panose="020F0502020204030204" pitchFamily="34" charset="0"/>
                <a:cs typeface="Calibri" panose="020F0502020204030204" pitchFamily="34" charset="0"/>
                <a:sym typeface="Helvetica Neue"/>
              </a:rPr>
              <a:t>host campus</a:t>
            </a:r>
            <a:r>
              <a:rPr sz="3000" dirty="0">
                <a:latin typeface="Calibri" panose="020F0502020204030204" pitchFamily="34" charset="0"/>
                <a:ea typeface="Calibri" panose="020F0502020204030204" pitchFamily="34" charset="0"/>
                <a:cs typeface="Calibri" panose="020F0502020204030204" pitchFamily="34" charset="0"/>
              </a:rPr>
              <a:t> as your transcript cannot be forwarded without your written permission.</a:t>
            </a:r>
          </a:p>
          <a:p>
            <a:pPr marL="377190" indent="-377190">
              <a:spcBef>
                <a:spcPts val="500"/>
              </a:spcBef>
              <a:buFont typeface="Arial"/>
              <a:defRPr sz="2200"/>
            </a:pPr>
            <a:r>
              <a:rPr sz="3000" dirty="0">
                <a:latin typeface="Calibri" panose="020F0502020204030204" pitchFamily="34" charset="0"/>
                <a:ea typeface="Calibri" panose="020F0502020204030204" pitchFamily="34" charset="0"/>
                <a:cs typeface="Calibri" panose="020F0502020204030204" pitchFamily="34" charset="0"/>
              </a:rPr>
              <a:t>Keep in mind that transcripts can take 2-3 months (</a:t>
            </a:r>
            <a:r>
              <a:rPr lang="en-US" sz="3000" dirty="0">
                <a:latin typeface="Calibri" panose="020F0502020204030204" pitchFamily="34" charset="0"/>
                <a:ea typeface="Calibri" panose="020F0502020204030204" pitchFamily="34" charset="0"/>
                <a:cs typeface="Calibri" panose="020F0502020204030204" pitchFamily="34" charset="0"/>
              </a:rPr>
              <a:t>and in some cases even longer</a:t>
            </a:r>
            <a:r>
              <a:rPr sz="3000" dirty="0">
                <a:latin typeface="Calibri" panose="020F0502020204030204" pitchFamily="34" charset="0"/>
                <a:ea typeface="Calibri" panose="020F0502020204030204" pitchFamily="34" charset="0"/>
                <a:cs typeface="Calibri" panose="020F0502020204030204" pitchFamily="34" charset="0"/>
              </a:rPr>
              <a:t>!) to arrive at Whittier</a:t>
            </a:r>
            <a:r>
              <a:rPr lang="en-US" sz="3000" dirty="0">
                <a:latin typeface="Calibri" panose="020F0502020204030204" pitchFamily="34" charset="0"/>
                <a:ea typeface="Calibri" panose="020F0502020204030204" pitchFamily="34" charset="0"/>
                <a:cs typeface="Calibri" panose="020F0502020204030204" pitchFamily="34" charset="0"/>
              </a:rPr>
              <a:t> College</a:t>
            </a:r>
            <a:r>
              <a:rPr sz="3000" dirty="0">
                <a:latin typeface="Calibri" panose="020F0502020204030204" pitchFamily="34" charset="0"/>
                <a:ea typeface="Calibri" panose="020F0502020204030204" pitchFamily="34" charset="0"/>
                <a:cs typeface="Calibri" panose="020F0502020204030204" pitchFamily="34" charset="0"/>
              </a:rPr>
              <a:t>.</a:t>
            </a:r>
          </a:p>
          <a:p>
            <a:pPr marL="377190" indent="-377190">
              <a:spcBef>
                <a:spcPts val="500"/>
              </a:spcBef>
              <a:buFont typeface="Arial"/>
              <a:defRPr sz="2200"/>
            </a:pPr>
            <a:r>
              <a:rPr sz="3000" dirty="0">
                <a:latin typeface="Calibri" panose="020F0502020204030204" pitchFamily="34" charset="0"/>
                <a:ea typeface="Calibri" panose="020F0502020204030204" pitchFamily="34" charset="0"/>
                <a:cs typeface="Calibri" panose="020F0502020204030204" pitchFamily="34" charset="0"/>
              </a:rPr>
              <a:t>Retain all your course work and syllabi until your grades post on your Whittier transcript and your courses have been applied to your Degree Audit.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169">
                                            <p:bg/>
                                          </p:spTgt>
                                        </p:tgtEl>
                                        <p:attrNameLst>
                                          <p:attrName>style.visibility</p:attrName>
                                        </p:attrNameLst>
                                      </p:cBhvr>
                                      <p:to>
                                        <p:strVal val="visible"/>
                                      </p:to>
                                    </p:set>
                                    <p:animEffect transition="in" filter="fade">
                                      <p:cBhvr>
                                        <p:cTn id="7" dur="2000"/>
                                        <p:tgtEl>
                                          <p:spTgt spid="169">
                                            <p:bg/>
                                          </p:spTgt>
                                        </p:tgtEl>
                                      </p:cBhvr>
                                    </p:animEffect>
                                  </p:childTnLst>
                                </p:cTn>
                              </p:par>
                              <p:par>
                                <p:cTn id="8" presetID="10" presetClass="entr" presetSubtype="0" fill="hold" grpId="0" nodeType="withEffect">
                                  <p:stCondLst>
                                    <p:cond delay="0"/>
                                  </p:stCondLst>
                                  <p:iterate>
                                    <p:tmAbs val="0"/>
                                  </p:iterate>
                                  <p:childTnLst>
                                    <p:set>
                                      <p:cBhvr>
                                        <p:cTn id="9" fill="hold"/>
                                        <p:tgtEl>
                                          <p:spTgt spid="169">
                                            <p:txEl>
                                              <p:pRg st="0" end="0"/>
                                            </p:txEl>
                                          </p:spTgt>
                                        </p:tgtEl>
                                        <p:attrNameLst>
                                          <p:attrName>style.visibility</p:attrName>
                                        </p:attrNameLst>
                                      </p:cBhvr>
                                      <p:to>
                                        <p:strVal val="visible"/>
                                      </p:to>
                                    </p:set>
                                    <p:animEffect transition="in" filter="fade">
                                      <p:cBhvr>
                                        <p:cTn id="10" dur="2000"/>
                                        <p:tgtEl>
                                          <p:spTgt spid="16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fill="hold" grpId="0" nodeType="clickEffect">
                                  <p:stCondLst>
                                    <p:cond delay="0"/>
                                  </p:stCondLst>
                                  <p:iterate>
                                    <p:tmAbs val="0"/>
                                  </p:iterate>
                                  <p:childTnLst>
                                    <p:set>
                                      <p:cBhvr>
                                        <p:cTn id="14" fill="hold"/>
                                        <p:tgtEl>
                                          <p:spTgt spid="169">
                                            <p:txEl>
                                              <p:pRg st="2" end="2"/>
                                            </p:txEl>
                                          </p:spTgt>
                                        </p:tgtEl>
                                        <p:attrNameLst>
                                          <p:attrName>style.visibility</p:attrName>
                                        </p:attrNameLst>
                                      </p:cBhvr>
                                      <p:to>
                                        <p:strVal val="visible"/>
                                      </p:to>
                                    </p:set>
                                    <p:animEffect transition="in" filter="fade">
                                      <p:cBhvr>
                                        <p:cTn id="15" dur="2000"/>
                                        <p:tgtEl>
                                          <p:spTgt spid="16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fill="hold" grpId="0" nodeType="clickEffect">
                                  <p:stCondLst>
                                    <p:cond delay="0"/>
                                  </p:stCondLst>
                                  <p:iterate>
                                    <p:tmAbs val="0"/>
                                  </p:iterate>
                                  <p:childTnLst>
                                    <p:set>
                                      <p:cBhvr>
                                        <p:cTn id="19" fill="hold"/>
                                        <p:tgtEl>
                                          <p:spTgt spid="169">
                                            <p:txEl>
                                              <p:pRg st="3" end="3"/>
                                            </p:txEl>
                                          </p:spTgt>
                                        </p:tgtEl>
                                        <p:attrNameLst>
                                          <p:attrName>style.visibility</p:attrName>
                                        </p:attrNameLst>
                                      </p:cBhvr>
                                      <p:to>
                                        <p:strVal val="visible"/>
                                      </p:to>
                                    </p:set>
                                    <p:animEffect transition="in" filter="fade">
                                      <p:cBhvr>
                                        <p:cTn id="20" dur="2000"/>
                                        <p:tgtEl>
                                          <p:spTgt spid="169">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fill="hold" grpId="0" nodeType="clickEffect">
                                  <p:stCondLst>
                                    <p:cond delay="0"/>
                                  </p:stCondLst>
                                  <p:iterate>
                                    <p:tmAbs val="0"/>
                                  </p:iterate>
                                  <p:childTnLst>
                                    <p:set>
                                      <p:cBhvr>
                                        <p:cTn id="24" fill="hold"/>
                                        <p:tgtEl>
                                          <p:spTgt spid="169">
                                            <p:txEl>
                                              <p:pRg st="4" end="4"/>
                                            </p:txEl>
                                          </p:spTgt>
                                        </p:tgtEl>
                                        <p:attrNameLst>
                                          <p:attrName>style.visibility</p:attrName>
                                        </p:attrNameLst>
                                      </p:cBhvr>
                                      <p:to>
                                        <p:strVal val="visible"/>
                                      </p:to>
                                    </p:set>
                                    <p:animEffect transition="in" filter="fade">
                                      <p:cBhvr>
                                        <p:cTn id="25" dur="2000"/>
                                        <p:tgtEl>
                                          <p:spTgt spid="169">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fill="hold" grpId="0" nodeType="clickEffect">
                                  <p:stCondLst>
                                    <p:cond delay="0"/>
                                  </p:stCondLst>
                                  <p:iterate>
                                    <p:tmAbs val="0"/>
                                  </p:iterate>
                                  <p:childTnLst>
                                    <p:set>
                                      <p:cBhvr>
                                        <p:cTn id="29" fill="hold"/>
                                        <p:tgtEl>
                                          <p:spTgt spid="169">
                                            <p:txEl>
                                              <p:pRg st="5" end="5"/>
                                            </p:txEl>
                                          </p:spTgt>
                                        </p:tgtEl>
                                        <p:attrNameLst>
                                          <p:attrName>style.visibility</p:attrName>
                                        </p:attrNameLst>
                                      </p:cBhvr>
                                      <p:to>
                                        <p:strVal val="visible"/>
                                      </p:to>
                                    </p:set>
                                    <p:animEffect transition="in" filter="fade">
                                      <p:cBhvr>
                                        <p:cTn id="30" dur="2000"/>
                                        <p:tgtEl>
                                          <p:spTgt spid="169">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fill="hold" grpId="0" nodeType="clickEffect">
                                  <p:stCondLst>
                                    <p:cond delay="0"/>
                                  </p:stCondLst>
                                  <p:iterate>
                                    <p:tmAbs val="0"/>
                                  </p:iterate>
                                  <p:childTnLst>
                                    <p:set>
                                      <p:cBhvr>
                                        <p:cTn id="34" fill="hold"/>
                                        <p:tgtEl>
                                          <p:spTgt spid="169">
                                            <p:txEl>
                                              <p:pRg st="6" end="6"/>
                                            </p:txEl>
                                          </p:spTgt>
                                        </p:tgtEl>
                                        <p:attrNameLst>
                                          <p:attrName>style.visibility</p:attrName>
                                        </p:attrNameLst>
                                      </p:cBhvr>
                                      <p:to>
                                        <p:strVal val="visible"/>
                                      </p:to>
                                    </p:set>
                                    <p:animEffect transition="in" filter="fade">
                                      <p:cBhvr>
                                        <p:cTn id="35" dur="2000"/>
                                        <p:tgtEl>
                                          <p:spTgt spid="169">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fill="hold" grpId="0" nodeType="clickEffect">
                                  <p:stCondLst>
                                    <p:cond delay="0"/>
                                  </p:stCondLst>
                                  <p:iterate>
                                    <p:tmAbs val="0"/>
                                  </p:iterate>
                                  <p:childTnLst>
                                    <p:set>
                                      <p:cBhvr>
                                        <p:cTn id="39" fill="hold"/>
                                        <p:tgtEl>
                                          <p:spTgt spid="169">
                                            <p:txEl>
                                              <p:pRg st="7" end="7"/>
                                            </p:txEl>
                                          </p:spTgt>
                                        </p:tgtEl>
                                        <p:attrNameLst>
                                          <p:attrName>style.visibility</p:attrName>
                                        </p:attrNameLst>
                                      </p:cBhvr>
                                      <p:to>
                                        <p:strVal val="visible"/>
                                      </p:to>
                                    </p:set>
                                    <p:animEffect transition="in" filter="fade">
                                      <p:cBhvr>
                                        <p:cTn id="40" dur="2000"/>
                                        <p:tgtEl>
                                          <p:spTgt spid="16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 grpId="0" build="p"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itle 1"/>
          <p:cNvSpPr txBox="1">
            <a:spLocks noGrp="1"/>
          </p:cNvSpPr>
          <p:nvPr>
            <p:ph type="title"/>
          </p:nvPr>
        </p:nvSpPr>
        <p:spPr>
          <a:prstGeom prst="rect">
            <a:avLst/>
          </a:prstGeom>
        </p:spPr>
        <p:txBody>
          <a:bodyPr/>
          <a:lstStyle/>
          <a:p>
            <a:r>
              <a:rPr lang="en-US" dirty="0"/>
              <a:t>Academic Life Abroad: </a:t>
            </a:r>
            <a:r>
              <a:rPr dirty="0"/>
              <a:t>Registration and Credit Information</a:t>
            </a:r>
          </a:p>
        </p:txBody>
      </p:sp>
      <p:sp>
        <p:nvSpPr>
          <p:cNvPr id="172" name="Content Placeholder 2"/>
          <p:cNvSpPr txBox="1">
            <a:spLocks noGrp="1"/>
          </p:cNvSpPr>
          <p:nvPr>
            <p:ph type="body" idx="1"/>
          </p:nvPr>
        </p:nvSpPr>
        <p:spPr>
          <a:prstGeom prst="rect">
            <a:avLst/>
          </a:prstGeom>
        </p:spPr>
        <p:txBody>
          <a:bodyPr>
            <a:normAutofit/>
          </a:bodyPr>
          <a:lstStyle/>
          <a:p>
            <a:pPr marL="0" indent="0">
              <a:buSzTx/>
              <a:buNone/>
              <a:defRPr sz="2800"/>
            </a:pPr>
            <a:endParaRPr dirty="0"/>
          </a:p>
          <a:p>
            <a:pPr marL="0" indent="0">
              <a:spcBef>
                <a:spcPts val="600"/>
              </a:spcBef>
              <a:buSzTx/>
              <a:buNone/>
              <a:defRPr sz="2800"/>
            </a:pPr>
            <a:r>
              <a:rPr sz="4800" dirty="0"/>
              <a:t>Since you will be overseas during Registration</a:t>
            </a:r>
            <a:r>
              <a:rPr lang="en-US" sz="4800" dirty="0"/>
              <a:t>,</a:t>
            </a:r>
            <a:r>
              <a:rPr sz="4800" dirty="0"/>
              <a:t> track your advisement and registration carefully. Plan ahead.</a:t>
            </a:r>
            <a:endParaRPr lang="en-US" sz="4800" dirty="0"/>
          </a:p>
          <a:p>
            <a:pPr marL="0" indent="0">
              <a:spcBef>
                <a:spcPts val="600"/>
              </a:spcBef>
              <a:buSzTx/>
              <a:buNone/>
              <a:defRPr sz="2800"/>
            </a:pPr>
            <a:endParaRPr lang="en-US" sz="4800" dirty="0"/>
          </a:p>
          <a:p>
            <a:pPr marL="0" indent="0">
              <a:spcBef>
                <a:spcPts val="600"/>
              </a:spcBef>
              <a:buSzTx/>
              <a:buNone/>
              <a:defRPr sz="2800"/>
            </a:pPr>
            <a:r>
              <a:rPr sz="4800" dirty="0"/>
              <a:t>Study Abroad students have been allowed to register one week in</a:t>
            </a:r>
            <a:r>
              <a:rPr lang="en-US" sz="4800" dirty="0"/>
              <a:t> </a:t>
            </a:r>
            <a:r>
              <a:rPr sz="4800" dirty="0"/>
              <a:t>advance of campus students, but this policy may change.</a:t>
            </a:r>
            <a:endParaRPr lang="en-US" sz="4800" dirty="0">
              <a:solidFill>
                <a:srgbClr val="646B86"/>
              </a:solidFill>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172">
                                            <p:txEl>
                                              <p:pRg st="1" end="1"/>
                                            </p:txEl>
                                          </p:spTgt>
                                        </p:tgtEl>
                                        <p:attrNameLst>
                                          <p:attrName>style.visibility</p:attrName>
                                        </p:attrNameLst>
                                      </p:cBhvr>
                                      <p:to>
                                        <p:strVal val="visible"/>
                                      </p:to>
                                    </p:set>
                                    <p:animEffect transition="in" filter="fade">
                                      <p:cBhvr>
                                        <p:cTn id="7" dur="2000"/>
                                        <p:tgtEl>
                                          <p:spTgt spid="17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grpId="0" nodeType="clickEffect">
                                  <p:stCondLst>
                                    <p:cond delay="0"/>
                                  </p:stCondLst>
                                  <p:iterate>
                                    <p:tmAbs val="0"/>
                                  </p:iterate>
                                  <p:childTnLst>
                                    <p:set>
                                      <p:cBhvr>
                                        <p:cTn id="11" fill="hold"/>
                                        <p:tgtEl>
                                          <p:spTgt spid="172">
                                            <p:txEl>
                                              <p:pRg st="3" end="3"/>
                                            </p:txEl>
                                          </p:spTgt>
                                        </p:tgtEl>
                                        <p:attrNameLst>
                                          <p:attrName>style.visibility</p:attrName>
                                        </p:attrNameLst>
                                      </p:cBhvr>
                                      <p:to>
                                        <p:strVal val="visible"/>
                                      </p:to>
                                    </p:set>
                                    <p:animEffect transition="in" filter="fade">
                                      <p:cBhvr>
                                        <p:cTn id="12" dur="2000"/>
                                        <p:tgtEl>
                                          <p:spTgt spid="17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 grpId="0" build="p"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itle 1"/>
          <p:cNvSpPr txBox="1">
            <a:spLocks noGrp="1"/>
          </p:cNvSpPr>
          <p:nvPr>
            <p:ph type="title"/>
          </p:nvPr>
        </p:nvSpPr>
        <p:spPr>
          <a:prstGeom prst="rect">
            <a:avLst/>
          </a:prstGeom>
        </p:spPr>
        <p:txBody>
          <a:bodyPr/>
          <a:lstStyle/>
          <a:p>
            <a:r>
              <a:rPr lang="en-US" dirty="0"/>
              <a:t>Academic Life Abroad: </a:t>
            </a:r>
            <a:r>
              <a:rPr dirty="0"/>
              <a:t>Student Conduct</a:t>
            </a:r>
          </a:p>
        </p:txBody>
      </p:sp>
      <p:sp>
        <p:nvSpPr>
          <p:cNvPr id="175" name="Content Placeholder 2"/>
          <p:cNvSpPr txBox="1">
            <a:spLocks noGrp="1"/>
          </p:cNvSpPr>
          <p:nvPr>
            <p:ph type="body" idx="1"/>
          </p:nvPr>
        </p:nvSpPr>
        <p:spPr>
          <a:prstGeom prst="rect">
            <a:avLst/>
          </a:prstGeom>
        </p:spPr>
        <p:txBody>
          <a:bodyPr>
            <a:normAutofit/>
          </a:bodyPr>
          <a:lstStyle/>
          <a:p>
            <a:pPr marL="365760" indent="-365760">
              <a:lnSpc>
                <a:spcPct val="80000"/>
              </a:lnSpc>
              <a:spcBef>
                <a:spcPts val="600"/>
              </a:spcBef>
              <a:defRPr sz="2400"/>
            </a:pPr>
            <a:r>
              <a:rPr sz="2800" dirty="0">
                <a:latin typeface="Calibri" panose="020F0502020204030204" pitchFamily="34" charset="0"/>
                <a:ea typeface="Calibri" panose="020F0502020204030204" pitchFamily="34" charset="0"/>
                <a:cs typeface="Calibri" panose="020F0502020204030204" pitchFamily="34" charset="0"/>
              </a:rPr>
              <a:t>Norms of conduct may be different from standards at home.</a:t>
            </a:r>
          </a:p>
          <a:p>
            <a:pPr marL="365760" indent="-365760">
              <a:lnSpc>
                <a:spcPct val="80000"/>
              </a:lnSpc>
              <a:spcBef>
                <a:spcPts val="600"/>
              </a:spcBef>
              <a:defRPr sz="2400"/>
            </a:pPr>
            <a:r>
              <a:rPr sz="2800" dirty="0">
                <a:latin typeface="Calibri" panose="020F0502020204030204" pitchFamily="34" charset="0"/>
                <a:ea typeface="Calibri" panose="020F0502020204030204" pitchFamily="34" charset="0"/>
                <a:cs typeface="Calibri" panose="020F0502020204030204" pitchFamily="34" charset="0"/>
              </a:rPr>
              <a:t>Do NOT cause an international incident!  </a:t>
            </a:r>
          </a:p>
          <a:p>
            <a:pPr marL="365760" indent="-365760">
              <a:lnSpc>
                <a:spcPct val="80000"/>
              </a:lnSpc>
              <a:spcBef>
                <a:spcPts val="600"/>
              </a:spcBef>
              <a:defRPr sz="2400"/>
            </a:pPr>
            <a:r>
              <a:rPr sz="2800" b="1" dirty="0">
                <a:latin typeface="Calibri" panose="020F0502020204030204" pitchFamily="34" charset="0"/>
                <a:ea typeface="Calibri" panose="020F0502020204030204" pitchFamily="34" charset="0"/>
                <a:cs typeface="Calibri" panose="020F0502020204030204" pitchFamily="34" charset="0"/>
                <a:sym typeface="Helvetica Neue"/>
              </a:rPr>
              <a:t>WHITTIER CANNOT INTERVENE IN FOREIGN AFFAIRS OR LEGAL ISSUES IN OTHER COUNTRIES</a:t>
            </a:r>
            <a:r>
              <a:rPr sz="2800" dirty="0">
                <a:latin typeface="Calibri" panose="020F0502020204030204" pitchFamily="34" charset="0"/>
                <a:ea typeface="Calibri" panose="020F0502020204030204" pitchFamily="34" charset="0"/>
                <a:cs typeface="Calibri" panose="020F0502020204030204" pitchFamily="34" charset="0"/>
              </a:rPr>
              <a:t>. WHITTIER IS NOT RESPONSIBLE FOR YOUR CONDUCT.</a:t>
            </a:r>
          </a:p>
          <a:p>
            <a:pPr marL="365760" indent="-365760">
              <a:lnSpc>
                <a:spcPct val="80000"/>
              </a:lnSpc>
              <a:spcBef>
                <a:spcPts val="600"/>
              </a:spcBef>
              <a:defRPr sz="2400"/>
            </a:pPr>
            <a:r>
              <a:rPr sz="2800" dirty="0">
                <a:latin typeface="Calibri" panose="020F0502020204030204" pitchFamily="34" charset="0"/>
                <a:ea typeface="Calibri" panose="020F0502020204030204" pitchFamily="34" charset="0"/>
                <a:cs typeface="Calibri" panose="020F0502020204030204" pitchFamily="34" charset="0"/>
              </a:rPr>
              <a:t>Learn your country’s normative values regarding behavior and be respectful of them.</a:t>
            </a:r>
            <a:endParaRPr lang="en-US" sz="2800" dirty="0">
              <a:latin typeface="Calibri" panose="020F0502020204030204" pitchFamily="34" charset="0"/>
              <a:ea typeface="Calibri" panose="020F0502020204030204" pitchFamily="34" charset="0"/>
              <a:cs typeface="Calibri" panose="020F0502020204030204" pitchFamily="34" charset="0"/>
            </a:endParaRPr>
          </a:p>
          <a:p>
            <a:pPr marL="365760" indent="-365760">
              <a:lnSpc>
                <a:spcPct val="80000"/>
              </a:lnSpc>
              <a:spcBef>
                <a:spcPts val="600"/>
              </a:spcBef>
              <a:defRPr sz="2400"/>
            </a:pPr>
            <a:r>
              <a:rPr sz="2800" dirty="0">
                <a:latin typeface="Calibri" panose="020F0502020204030204" pitchFamily="34" charset="0"/>
                <a:ea typeface="Calibri" panose="020F0502020204030204" pitchFamily="34" charset="0"/>
                <a:cs typeface="Calibri" panose="020F0502020204030204" pitchFamily="34" charset="0"/>
              </a:rPr>
              <a:t>Whittier College students who participate in a Whittier sponsored Study Abroad program will be held responsible for all rules of conduct in written form in the </a:t>
            </a:r>
            <a:r>
              <a:rPr sz="2800" u="sng" dirty="0">
                <a:latin typeface="Calibri" panose="020F0502020204030204" pitchFamily="34" charset="0"/>
                <a:ea typeface="Calibri" panose="020F0502020204030204" pitchFamily="34" charset="0"/>
                <a:cs typeface="Calibri" panose="020F0502020204030204" pitchFamily="34" charset="0"/>
              </a:rPr>
              <a:t>Whittier College Student Conduct Code</a:t>
            </a:r>
            <a:r>
              <a:rPr sz="2800" dirty="0">
                <a:latin typeface="Calibri" panose="020F0502020204030204" pitchFamily="34" charset="0"/>
                <a:ea typeface="Calibri" panose="020F0502020204030204" pitchFamily="34" charset="0"/>
                <a:cs typeface="Calibri" panose="020F0502020204030204" pitchFamily="34" charset="0"/>
              </a:rPr>
              <a:t>.</a:t>
            </a:r>
            <a:endParaRPr lang="en-US" sz="2800" dirty="0">
              <a:latin typeface="Calibri" panose="020F0502020204030204" pitchFamily="34" charset="0"/>
              <a:ea typeface="Calibri" panose="020F0502020204030204" pitchFamily="34" charset="0"/>
              <a:cs typeface="Calibri" panose="020F0502020204030204" pitchFamily="34" charset="0"/>
            </a:endParaRPr>
          </a:p>
          <a:p>
            <a:pPr marL="365760" indent="-365760">
              <a:lnSpc>
                <a:spcPct val="80000"/>
              </a:lnSpc>
              <a:spcBef>
                <a:spcPts val="600"/>
              </a:spcBef>
              <a:defRPr sz="2400"/>
            </a:pPr>
            <a:r>
              <a:rPr sz="2800" dirty="0">
                <a:latin typeface="Calibri" panose="020F0502020204030204" pitchFamily="34" charset="0"/>
                <a:ea typeface="Calibri" panose="020F0502020204030204" pitchFamily="34" charset="0"/>
                <a:cs typeface="Calibri" panose="020F0502020204030204" pitchFamily="34" charset="0"/>
              </a:rPr>
              <a:t>If an incident is serious, you will be brought before the Conduct Board at WC upon your return. This includes but is not limited to: illegal behavior, plagiarism, alcohol abuse, etc.</a:t>
            </a:r>
            <a:endParaRPr lang="en-US" sz="2800" dirty="0">
              <a:latin typeface="Calibri" panose="020F0502020204030204" pitchFamily="34" charset="0"/>
              <a:ea typeface="Calibri" panose="020F0502020204030204" pitchFamily="34" charset="0"/>
              <a:cs typeface="Calibri" panose="020F0502020204030204" pitchFamily="34" charset="0"/>
            </a:endParaRPr>
          </a:p>
          <a:p>
            <a:pPr marL="365760" indent="-365760">
              <a:lnSpc>
                <a:spcPct val="80000"/>
              </a:lnSpc>
              <a:spcBef>
                <a:spcPts val="600"/>
              </a:spcBef>
              <a:defRPr sz="2400"/>
            </a:pPr>
            <a:r>
              <a:rPr sz="2800" dirty="0">
                <a:latin typeface="Calibri" panose="020F0502020204030204" pitchFamily="34" charset="0"/>
                <a:ea typeface="Calibri" panose="020F0502020204030204" pitchFamily="34" charset="0"/>
                <a:cs typeface="Calibri" panose="020F0502020204030204" pitchFamily="34" charset="0"/>
              </a:rPr>
              <a:t>Studying abroad accelerates your independence and maturity. Learn to be a diplomat.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175">
                                            <p:bg/>
                                          </p:spTgt>
                                        </p:tgtEl>
                                        <p:attrNameLst>
                                          <p:attrName>style.visibility</p:attrName>
                                        </p:attrNameLst>
                                      </p:cBhvr>
                                      <p:to>
                                        <p:strVal val="visible"/>
                                      </p:to>
                                    </p:set>
                                    <p:animEffect transition="in" filter="fade">
                                      <p:cBhvr>
                                        <p:cTn id="7" dur="2000"/>
                                        <p:tgtEl>
                                          <p:spTgt spid="175">
                                            <p:bg/>
                                          </p:spTgt>
                                        </p:tgtEl>
                                      </p:cBhvr>
                                    </p:animEffect>
                                  </p:childTnLst>
                                </p:cTn>
                              </p:par>
                              <p:par>
                                <p:cTn id="8" presetID="10" presetClass="entr" presetSubtype="0" fill="hold" grpId="0" nodeType="withEffect">
                                  <p:stCondLst>
                                    <p:cond delay="0"/>
                                  </p:stCondLst>
                                  <p:iterate>
                                    <p:tmAbs val="0"/>
                                  </p:iterate>
                                  <p:childTnLst>
                                    <p:set>
                                      <p:cBhvr>
                                        <p:cTn id="9" fill="hold"/>
                                        <p:tgtEl>
                                          <p:spTgt spid="175">
                                            <p:txEl>
                                              <p:pRg st="0" end="0"/>
                                            </p:txEl>
                                          </p:spTgt>
                                        </p:tgtEl>
                                        <p:attrNameLst>
                                          <p:attrName>style.visibility</p:attrName>
                                        </p:attrNameLst>
                                      </p:cBhvr>
                                      <p:to>
                                        <p:strVal val="visible"/>
                                      </p:to>
                                    </p:set>
                                    <p:animEffect transition="in" filter="fade">
                                      <p:cBhvr>
                                        <p:cTn id="10" dur="2000"/>
                                        <p:tgtEl>
                                          <p:spTgt spid="17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fill="hold" grpId="0" nodeType="clickEffect">
                                  <p:stCondLst>
                                    <p:cond delay="0"/>
                                  </p:stCondLst>
                                  <p:iterate>
                                    <p:tmAbs val="0"/>
                                  </p:iterate>
                                  <p:childTnLst>
                                    <p:set>
                                      <p:cBhvr>
                                        <p:cTn id="14" fill="hold"/>
                                        <p:tgtEl>
                                          <p:spTgt spid="175">
                                            <p:txEl>
                                              <p:pRg st="1" end="1"/>
                                            </p:txEl>
                                          </p:spTgt>
                                        </p:tgtEl>
                                        <p:attrNameLst>
                                          <p:attrName>style.visibility</p:attrName>
                                        </p:attrNameLst>
                                      </p:cBhvr>
                                      <p:to>
                                        <p:strVal val="visible"/>
                                      </p:to>
                                    </p:set>
                                    <p:animEffect transition="in" filter="fade">
                                      <p:cBhvr>
                                        <p:cTn id="15" dur="2000"/>
                                        <p:tgtEl>
                                          <p:spTgt spid="17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fill="hold" grpId="0" nodeType="clickEffect">
                                  <p:stCondLst>
                                    <p:cond delay="0"/>
                                  </p:stCondLst>
                                  <p:iterate>
                                    <p:tmAbs val="0"/>
                                  </p:iterate>
                                  <p:childTnLst>
                                    <p:set>
                                      <p:cBhvr>
                                        <p:cTn id="19" fill="hold"/>
                                        <p:tgtEl>
                                          <p:spTgt spid="175">
                                            <p:txEl>
                                              <p:pRg st="2" end="2"/>
                                            </p:txEl>
                                          </p:spTgt>
                                        </p:tgtEl>
                                        <p:attrNameLst>
                                          <p:attrName>style.visibility</p:attrName>
                                        </p:attrNameLst>
                                      </p:cBhvr>
                                      <p:to>
                                        <p:strVal val="visible"/>
                                      </p:to>
                                    </p:set>
                                    <p:animEffect transition="in" filter="fade">
                                      <p:cBhvr>
                                        <p:cTn id="20" dur="2000"/>
                                        <p:tgtEl>
                                          <p:spTgt spid="17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fill="hold" grpId="0" nodeType="clickEffect">
                                  <p:stCondLst>
                                    <p:cond delay="0"/>
                                  </p:stCondLst>
                                  <p:iterate>
                                    <p:tmAbs val="0"/>
                                  </p:iterate>
                                  <p:childTnLst>
                                    <p:set>
                                      <p:cBhvr>
                                        <p:cTn id="24" fill="hold"/>
                                        <p:tgtEl>
                                          <p:spTgt spid="175">
                                            <p:txEl>
                                              <p:pRg st="3" end="3"/>
                                            </p:txEl>
                                          </p:spTgt>
                                        </p:tgtEl>
                                        <p:attrNameLst>
                                          <p:attrName>style.visibility</p:attrName>
                                        </p:attrNameLst>
                                      </p:cBhvr>
                                      <p:to>
                                        <p:strVal val="visible"/>
                                      </p:to>
                                    </p:set>
                                    <p:animEffect transition="in" filter="fade">
                                      <p:cBhvr>
                                        <p:cTn id="25" dur="2000"/>
                                        <p:tgtEl>
                                          <p:spTgt spid="17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fill="hold" grpId="0" nodeType="clickEffect">
                                  <p:stCondLst>
                                    <p:cond delay="0"/>
                                  </p:stCondLst>
                                  <p:iterate>
                                    <p:tmAbs val="0"/>
                                  </p:iterate>
                                  <p:childTnLst>
                                    <p:set>
                                      <p:cBhvr>
                                        <p:cTn id="29" fill="hold"/>
                                        <p:tgtEl>
                                          <p:spTgt spid="175">
                                            <p:txEl>
                                              <p:pRg st="4" end="4"/>
                                            </p:txEl>
                                          </p:spTgt>
                                        </p:tgtEl>
                                        <p:attrNameLst>
                                          <p:attrName>style.visibility</p:attrName>
                                        </p:attrNameLst>
                                      </p:cBhvr>
                                      <p:to>
                                        <p:strVal val="visible"/>
                                      </p:to>
                                    </p:set>
                                    <p:animEffect transition="in" filter="fade">
                                      <p:cBhvr>
                                        <p:cTn id="30" dur="2000"/>
                                        <p:tgtEl>
                                          <p:spTgt spid="17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fill="hold" grpId="0" nodeType="clickEffect">
                                  <p:stCondLst>
                                    <p:cond delay="0"/>
                                  </p:stCondLst>
                                  <p:iterate>
                                    <p:tmAbs val="0"/>
                                  </p:iterate>
                                  <p:childTnLst>
                                    <p:set>
                                      <p:cBhvr>
                                        <p:cTn id="34" fill="hold"/>
                                        <p:tgtEl>
                                          <p:spTgt spid="175">
                                            <p:txEl>
                                              <p:pRg st="5" end="5"/>
                                            </p:txEl>
                                          </p:spTgt>
                                        </p:tgtEl>
                                        <p:attrNameLst>
                                          <p:attrName>style.visibility</p:attrName>
                                        </p:attrNameLst>
                                      </p:cBhvr>
                                      <p:to>
                                        <p:strVal val="visible"/>
                                      </p:to>
                                    </p:set>
                                    <p:animEffect transition="in" filter="fade">
                                      <p:cBhvr>
                                        <p:cTn id="35" dur="2000"/>
                                        <p:tgtEl>
                                          <p:spTgt spid="175">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fill="hold" grpId="0" nodeType="clickEffect">
                                  <p:stCondLst>
                                    <p:cond delay="0"/>
                                  </p:stCondLst>
                                  <p:iterate>
                                    <p:tmAbs val="0"/>
                                  </p:iterate>
                                  <p:childTnLst>
                                    <p:set>
                                      <p:cBhvr>
                                        <p:cTn id="39" fill="hold"/>
                                        <p:tgtEl>
                                          <p:spTgt spid="175">
                                            <p:txEl>
                                              <p:pRg st="6" end="6"/>
                                            </p:txEl>
                                          </p:spTgt>
                                        </p:tgtEl>
                                        <p:attrNameLst>
                                          <p:attrName>style.visibility</p:attrName>
                                        </p:attrNameLst>
                                      </p:cBhvr>
                                      <p:to>
                                        <p:strVal val="visible"/>
                                      </p:to>
                                    </p:set>
                                    <p:animEffect transition="in" filter="fade">
                                      <p:cBhvr>
                                        <p:cTn id="40" dur="2000"/>
                                        <p:tgtEl>
                                          <p:spTgt spid="1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 grpId="0" build="p"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Title 1"/>
          <p:cNvSpPr txBox="1">
            <a:spLocks noGrp="1"/>
          </p:cNvSpPr>
          <p:nvPr>
            <p:ph type="title"/>
          </p:nvPr>
        </p:nvSpPr>
        <p:spPr>
          <a:prstGeom prst="rect">
            <a:avLst/>
          </a:prstGeom>
        </p:spPr>
        <p:txBody>
          <a:bodyPr/>
          <a:lstStyle>
            <a:lvl1pPr>
              <a:defRPr sz="4000"/>
            </a:lvl1pPr>
          </a:lstStyle>
          <a:p>
            <a:r>
              <a:rPr lang="en-US" dirty="0"/>
              <a:t>Academic Life Abroad: </a:t>
            </a:r>
            <a:r>
              <a:rPr dirty="0"/>
              <a:t>Confirmation &amp; Overseas Housing Agreements/Deposits</a:t>
            </a:r>
          </a:p>
        </p:txBody>
      </p:sp>
      <p:sp>
        <p:nvSpPr>
          <p:cNvPr id="178" name="Content Placeholder 2"/>
          <p:cNvSpPr txBox="1">
            <a:spLocks noGrp="1"/>
          </p:cNvSpPr>
          <p:nvPr>
            <p:ph type="body" idx="1"/>
          </p:nvPr>
        </p:nvSpPr>
        <p:spPr>
          <a:prstGeom prst="rect">
            <a:avLst/>
          </a:prstGeom>
        </p:spPr>
        <p:txBody>
          <a:bodyPr/>
          <a:lstStyle/>
          <a:p>
            <a:pPr marL="831272" lvl="1" indent="-374072">
              <a:lnSpc>
                <a:spcPct val="90000"/>
              </a:lnSpc>
              <a:spcBef>
                <a:spcPts val="700"/>
              </a:spcBef>
              <a:defRPr sz="3000"/>
            </a:pPr>
            <a:endParaRPr sz="3400" dirty="0"/>
          </a:p>
          <a:p>
            <a:pPr marL="374072" indent="-374072">
              <a:lnSpc>
                <a:spcPct val="90000"/>
              </a:lnSpc>
              <a:spcBef>
                <a:spcPts val="700"/>
              </a:spcBef>
              <a:defRPr sz="3000">
                <a:solidFill>
                  <a:srgbClr val="A9432B"/>
                </a:solidFill>
              </a:defRPr>
            </a:pPr>
            <a:r>
              <a:rPr dirty="0"/>
              <a:t>If you decide not to participate, you are responsible for reimbursing Whittier College for any funds paid on your behalf and any subsequent withdrawal penalties as outlined in the Pre-Departure Handbook and the specific program materials.</a:t>
            </a:r>
            <a:endParaRPr lang="en-US" dirty="0"/>
          </a:p>
          <a:p>
            <a:pPr marL="374072" indent="-374072">
              <a:lnSpc>
                <a:spcPct val="90000"/>
              </a:lnSpc>
              <a:spcBef>
                <a:spcPts val="700"/>
              </a:spcBef>
              <a:defRPr sz="3000">
                <a:solidFill>
                  <a:srgbClr val="A9432B"/>
                </a:solidFill>
              </a:defRPr>
            </a:pPr>
            <a:endParaRPr lang="en-US" dirty="0"/>
          </a:p>
          <a:p>
            <a:pPr marL="374072" indent="-374072">
              <a:lnSpc>
                <a:spcPct val="90000"/>
              </a:lnSpc>
              <a:spcBef>
                <a:spcPts val="700"/>
              </a:spcBef>
              <a:defRPr sz="3000">
                <a:solidFill>
                  <a:srgbClr val="A9432B"/>
                </a:solidFill>
              </a:defRPr>
            </a:pPr>
            <a:r>
              <a:rPr dirty="0"/>
              <a:t>If your programs requires a damage deposit for housing, it is </a:t>
            </a:r>
            <a:r>
              <a:rPr u="sng" dirty="0"/>
              <a:t>your</a:t>
            </a:r>
            <a:r>
              <a:rPr dirty="0"/>
              <a:t> responsibility to remit payment directly to your program for this deposit. If you keep your accommodations clean and free of damages, it will be returned to you in full after the conclusion of your program.</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178">
                                            <p:bg/>
                                          </p:spTgt>
                                        </p:tgtEl>
                                        <p:attrNameLst>
                                          <p:attrName>style.visibility</p:attrName>
                                        </p:attrNameLst>
                                      </p:cBhvr>
                                      <p:to>
                                        <p:strVal val="visible"/>
                                      </p:to>
                                    </p:set>
                                    <p:animEffect transition="in" filter="fade">
                                      <p:cBhvr>
                                        <p:cTn id="7" dur="2000"/>
                                        <p:tgtEl>
                                          <p:spTgt spid="178">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grpId="0" nodeType="clickEffect">
                                  <p:stCondLst>
                                    <p:cond delay="0"/>
                                  </p:stCondLst>
                                  <p:iterate>
                                    <p:tmAbs val="0"/>
                                  </p:iterate>
                                  <p:childTnLst>
                                    <p:set>
                                      <p:cBhvr>
                                        <p:cTn id="11" fill="hold"/>
                                        <p:tgtEl>
                                          <p:spTgt spid="178">
                                            <p:txEl>
                                              <p:pRg st="1" end="1"/>
                                            </p:txEl>
                                          </p:spTgt>
                                        </p:tgtEl>
                                        <p:attrNameLst>
                                          <p:attrName>style.visibility</p:attrName>
                                        </p:attrNameLst>
                                      </p:cBhvr>
                                      <p:to>
                                        <p:strVal val="visible"/>
                                      </p:to>
                                    </p:set>
                                    <p:animEffect transition="in" filter="fade">
                                      <p:cBhvr>
                                        <p:cTn id="12" dur="2000"/>
                                        <p:tgtEl>
                                          <p:spTgt spid="17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fill="hold" grpId="0" nodeType="clickEffect">
                                  <p:stCondLst>
                                    <p:cond delay="0"/>
                                  </p:stCondLst>
                                  <p:iterate>
                                    <p:tmAbs val="0"/>
                                  </p:iterate>
                                  <p:childTnLst>
                                    <p:set>
                                      <p:cBhvr>
                                        <p:cTn id="16" fill="hold"/>
                                        <p:tgtEl>
                                          <p:spTgt spid="178">
                                            <p:txEl>
                                              <p:pRg st="3" end="3"/>
                                            </p:txEl>
                                          </p:spTgt>
                                        </p:tgtEl>
                                        <p:attrNameLst>
                                          <p:attrName>style.visibility</p:attrName>
                                        </p:attrNameLst>
                                      </p:cBhvr>
                                      <p:to>
                                        <p:strVal val="visible"/>
                                      </p:to>
                                    </p:set>
                                    <p:animEffect transition="in" filter="fade">
                                      <p:cBhvr>
                                        <p:cTn id="17" dur="2000"/>
                                        <p:tgtEl>
                                          <p:spTgt spid="1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 grpId="0" build="p" animBg="1"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Title 1"/>
          <p:cNvSpPr txBox="1">
            <a:spLocks noGrp="1"/>
          </p:cNvSpPr>
          <p:nvPr>
            <p:ph type="title"/>
          </p:nvPr>
        </p:nvSpPr>
        <p:spPr>
          <a:prstGeom prst="rect">
            <a:avLst/>
          </a:prstGeom>
        </p:spPr>
        <p:txBody>
          <a:bodyPr/>
          <a:lstStyle/>
          <a:p>
            <a:r>
              <a:rPr lang="en-US" dirty="0"/>
              <a:t>Academic Life Abroad: </a:t>
            </a:r>
            <a:r>
              <a:rPr dirty="0"/>
              <a:t>WC Housing Requests</a:t>
            </a:r>
          </a:p>
        </p:txBody>
      </p:sp>
      <p:sp>
        <p:nvSpPr>
          <p:cNvPr id="181" name="Content Placeholder 2"/>
          <p:cNvSpPr txBox="1">
            <a:spLocks noGrp="1"/>
          </p:cNvSpPr>
          <p:nvPr>
            <p:ph type="body" idx="1"/>
          </p:nvPr>
        </p:nvSpPr>
        <p:spPr>
          <a:prstGeom prst="rect">
            <a:avLst/>
          </a:prstGeom>
        </p:spPr>
        <p:txBody>
          <a:bodyPr/>
          <a:lstStyle/>
          <a:p>
            <a:r>
              <a:t>Work with </a:t>
            </a:r>
            <a:r>
              <a:rPr b="1" i="1">
                <a:latin typeface="Helvetica Neue"/>
                <a:ea typeface="Helvetica Neue"/>
                <a:cs typeface="Helvetica Neue"/>
                <a:sym typeface="Helvetica Neue"/>
              </a:rPr>
              <a:t>ResLife</a:t>
            </a:r>
            <a:r>
              <a:t> for room selection before you return.  You will probably need to rely on a trustworthy friend for this!</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Title 1"/>
          <p:cNvSpPr txBox="1">
            <a:spLocks noGrp="1"/>
          </p:cNvSpPr>
          <p:nvPr>
            <p:ph type="title"/>
          </p:nvPr>
        </p:nvSpPr>
        <p:spPr>
          <a:prstGeom prst="rect">
            <a:avLst/>
          </a:prstGeom>
        </p:spPr>
        <p:txBody>
          <a:bodyPr/>
          <a:lstStyle/>
          <a:p>
            <a:r>
              <a:rPr lang="en-US" dirty="0"/>
              <a:t>Academic Life Abroad: </a:t>
            </a:r>
            <a:r>
              <a:rPr dirty="0"/>
              <a:t>Housing Requests for your return</a:t>
            </a:r>
          </a:p>
        </p:txBody>
      </p:sp>
      <p:sp>
        <p:nvSpPr>
          <p:cNvPr id="185" name="Content Placeholder 2"/>
          <p:cNvSpPr txBox="1">
            <a:spLocks noGrp="1"/>
          </p:cNvSpPr>
          <p:nvPr>
            <p:ph type="body" idx="1"/>
          </p:nvPr>
        </p:nvSpPr>
        <p:spPr>
          <a:prstGeom prst="rect">
            <a:avLst/>
          </a:prstGeom>
        </p:spPr>
        <p:txBody>
          <a:bodyPr/>
          <a:lstStyle/>
          <a:p>
            <a:pPr marL="0" indent="0">
              <a:lnSpc>
                <a:spcPct val="90000"/>
              </a:lnSpc>
              <a:spcBef>
                <a:spcPts val="700"/>
              </a:spcBef>
              <a:buNone/>
              <a:defRPr sz="3000"/>
            </a:pPr>
            <a:r>
              <a:rPr lang="en-US" dirty="0"/>
              <a:t>Make sure you understand Whittier College’s housing policy!</a:t>
            </a:r>
          </a:p>
          <a:p>
            <a:pPr marL="0" indent="0">
              <a:lnSpc>
                <a:spcPct val="90000"/>
              </a:lnSpc>
              <a:spcBef>
                <a:spcPts val="700"/>
              </a:spcBef>
              <a:buNone/>
              <a:defRPr sz="3000"/>
            </a:pPr>
            <a:endParaRPr lang="en-US" dirty="0"/>
          </a:p>
          <a:p>
            <a:pPr marL="0" indent="0">
              <a:lnSpc>
                <a:spcPct val="90000"/>
              </a:lnSpc>
              <a:spcBef>
                <a:spcPts val="700"/>
              </a:spcBef>
              <a:buNone/>
              <a:defRPr sz="3000"/>
            </a:pPr>
            <a:r>
              <a:rPr lang="en-US" dirty="0">
                <a:hlinkClick r:id="rId2"/>
              </a:rPr>
              <a:t>https://www.whittier.edu/admission/admitted/housingform</a:t>
            </a:r>
            <a:endParaRPr lang="en-US" dirty="0"/>
          </a:p>
          <a:p>
            <a:pPr marL="0" indent="0">
              <a:lnSpc>
                <a:spcPct val="90000"/>
              </a:lnSpc>
              <a:spcBef>
                <a:spcPts val="700"/>
              </a:spcBef>
              <a:buNone/>
              <a:defRPr sz="3000"/>
            </a:pPr>
            <a:endParaRPr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Title 1"/>
          <p:cNvSpPr txBox="1">
            <a:spLocks noGrp="1"/>
          </p:cNvSpPr>
          <p:nvPr>
            <p:ph type="title"/>
          </p:nvPr>
        </p:nvSpPr>
        <p:spPr>
          <a:prstGeom prst="rect">
            <a:avLst/>
          </a:prstGeom>
        </p:spPr>
        <p:txBody>
          <a:bodyPr/>
          <a:lstStyle/>
          <a:p>
            <a:r>
              <a:rPr lang="en-US" dirty="0"/>
              <a:t>Academic Life Abroad: </a:t>
            </a:r>
            <a:r>
              <a:rPr dirty="0"/>
              <a:t>Visas</a:t>
            </a:r>
          </a:p>
        </p:txBody>
      </p:sp>
      <p:sp>
        <p:nvSpPr>
          <p:cNvPr id="188" name="Content Placeholder 2"/>
          <p:cNvSpPr txBox="1">
            <a:spLocks noGrp="1"/>
          </p:cNvSpPr>
          <p:nvPr>
            <p:ph type="body" idx="1"/>
          </p:nvPr>
        </p:nvSpPr>
        <p:spPr>
          <a:prstGeom prst="rect">
            <a:avLst/>
          </a:prstGeom>
        </p:spPr>
        <p:txBody>
          <a:bodyPr/>
          <a:lstStyle/>
          <a:p>
            <a:pPr marL="379827" indent="-379827">
              <a:spcBef>
                <a:spcPts val="800"/>
              </a:spcBef>
            </a:pPr>
            <a:r>
              <a:t>A </a:t>
            </a:r>
            <a:r>
              <a:rPr u="sng"/>
              <a:t>visa</a:t>
            </a:r>
            <a:r>
              <a:t> is a document that gives you permission to enter the host country as a student. Please make sure you have fulfilled all of the paperwork requirements necessary before you depart! Start this process as soon as possible!</a:t>
            </a:r>
          </a:p>
          <a:p>
            <a:pPr marL="2145323" lvl="4" indent="-316523">
              <a:spcBef>
                <a:spcPts val="800"/>
              </a:spcBef>
              <a:buClr>
                <a:srgbClr val="8FB08C"/>
              </a:buClr>
              <a:buFont typeface="Arial"/>
              <a:defRPr>
                <a:solidFill>
                  <a:srgbClr val="A9432B"/>
                </a:solidFill>
              </a:defRPr>
            </a:pPr>
            <a:r>
              <a:t>Legally, the OIP cannot provide advice about how to obtain a Visa for a foreign country. </a:t>
            </a:r>
            <a:r>
              <a:rPr>
                <a:solidFill>
                  <a:srgbClr val="000000"/>
                </a:solidFill>
              </a:rPr>
              <a:t>It is best to follow the instructions provided by your program and work with the Consulates and their websites.</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188">
                                            <p:bg/>
                                          </p:spTgt>
                                        </p:tgtEl>
                                        <p:attrNameLst>
                                          <p:attrName>style.visibility</p:attrName>
                                        </p:attrNameLst>
                                      </p:cBhvr>
                                      <p:to>
                                        <p:strVal val="visible"/>
                                      </p:to>
                                    </p:set>
                                    <p:animEffect transition="in" filter="fade">
                                      <p:cBhvr>
                                        <p:cTn id="7" dur="2000"/>
                                        <p:tgtEl>
                                          <p:spTgt spid="188">
                                            <p:bg/>
                                          </p:spTgt>
                                        </p:tgtEl>
                                      </p:cBhvr>
                                    </p:animEffect>
                                  </p:childTnLst>
                                </p:cTn>
                              </p:par>
                              <p:par>
                                <p:cTn id="8" presetID="10" presetClass="entr" presetSubtype="0" fill="hold" grpId="0" nodeType="withEffect">
                                  <p:stCondLst>
                                    <p:cond delay="0"/>
                                  </p:stCondLst>
                                  <p:iterate>
                                    <p:tmAbs val="0"/>
                                  </p:iterate>
                                  <p:childTnLst>
                                    <p:set>
                                      <p:cBhvr>
                                        <p:cTn id="9" fill="hold"/>
                                        <p:tgtEl>
                                          <p:spTgt spid="188">
                                            <p:txEl>
                                              <p:pRg st="0" end="0"/>
                                            </p:txEl>
                                          </p:spTgt>
                                        </p:tgtEl>
                                        <p:attrNameLst>
                                          <p:attrName>style.visibility</p:attrName>
                                        </p:attrNameLst>
                                      </p:cBhvr>
                                      <p:to>
                                        <p:strVal val="visible"/>
                                      </p:to>
                                    </p:set>
                                    <p:animEffect transition="in" filter="fade">
                                      <p:cBhvr>
                                        <p:cTn id="10" dur="2000"/>
                                        <p:tgtEl>
                                          <p:spTgt spid="188">
                                            <p:txEl>
                                              <p:pRg st="0" end="0"/>
                                            </p:txEl>
                                          </p:spTgt>
                                        </p:tgtEl>
                                      </p:cBhvr>
                                    </p:animEffect>
                                  </p:childTnLst>
                                </p:cTn>
                              </p:par>
                              <p:par>
                                <p:cTn id="11" presetID="10" presetClass="entr" presetSubtype="0" fill="hold" grpId="0" nodeType="withEffect">
                                  <p:stCondLst>
                                    <p:cond delay="0"/>
                                  </p:stCondLst>
                                  <p:iterate>
                                    <p:tmAbs val="0"/>
                                  </p:iterate>
                                  <p:childTnLst>
                                    <p:set>
                                      <p:cBhvr>
                                        <p:cTn id="12" fill="hold"/>
                                        <p:tgtEl>
                                          <p:spTgt spid="188">
                                            <p:txEl>
                                              <p:pRg st="1" end="1"/>
                                            </p:txEl>
                                          </p:spTgt>
                                        </p:tgtEl>
                                        <p:attrNameLst>
                                          <p:attrName>style.visibility</p:attrName>
                                        </p:attrNameLst>
                                      </p:cBhvr>
                                      <p:to>
                                        <p:strVal val="visible"/>
                                      </p:to>
                                    </p:set>
                                    <p:animEffect transition="in" filter="fade">
                                      <p:cBhvr>
                                        <p:cTn id="13" dur="2000"/>
                                        <p:tgtEl>
                                          <p:spTgt spid="18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 grpId="0" build="p"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itle 1"/>
          <p:cNvSpPr txBox="1">
            <a:spLocks noGrp="1"/>
          </p:cNvSpPr>
          <p:nvPr>
            <p:ph type="ctrTitle"/>
          </p:nvPr>
        </p:nvSpPr>
        <p:spPr>
          <a:prstGeom prst="rect">
            <a:avLst/>
          </a:prstGeom>
        </p:spPr>
        <p:txBody>
          <a:bodyPr/>
          <a:lstStyle/>
          <a:p>
            <a:pPr>
              <a:defRPr sz="5200"/>
            </a:pPr>
            <a:br/>
            <a:r>
              <a:t>Health, Safety and Fulfillment</a:t>
            </a:r>
          </a:p>
        </p:txBody>
      </p:sp>
      <p:sp>
        <p:nvSpPr>
          <p:cNvPr id="194" name="Subtitle 2"/>
          <p:cNvSpPr txBox="1">
            <a:spLocks noGrp="1"/>
          </p:cNvSpPr>
          <p:nvPr>
            <p:ph type="subTitle" sz="quarter" idx="1"/>
          </p:nvPr>
        </p:nvSpPr>
        <p:spPr>
          <a:prstGeom prst="rect">
            <a:avLst/>
          </a:prstGeom>
        </p:spPr>
        <p:txBody>
          <a:bodyPr/>
          <a:lstStyle>
            <a:lvl1pPr>
              <a:defRPr spc="325"/>
            </a:lvl1pPr>
          </a:lstStyle>
          <a:p>
            <a:r>
              <a:t>What Expect. Responsibilities. Rewards.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Title 1"/>
          <p:cNvSpPr txBox="1">
            <a:spLocks noGrp="1"/>
          </p:cNvSpPr>
          <p:nvPr>
            <p:ph type="ctrTitle"/>
          </p:nvPr>
        </p:nvSpPr>
        <p:spPr>
          <a:prstGeom prst="rect">
            <a:avLst/>
          </a:prstGeom>
        </p:spPr>
        <p:txBody>
          <a:bodyPr/>
          <a:lstStyle/>
          <a:p>
            <a:pPr>
              <a:defRPr sz="5200"/>
            </a:pPr>
            <a:br>
              <a:rPr dirty="0"/>
            </a:br>
            <a:r>
              <a:rPr lang="en-US" dirty="0"/>
              <a:t>Financial Matters</a:t>
            </a:r>
            <a:endParaRPr dirty="0"/>
          </a:p>
        </p:txBody>
      </p:sp>
      <p:sp>
        <p:nvSpPr>
          <p:cNvPr id="151" name="Subtitle 2"/>
          <p:cNvSpPr txBox="1">
            <a:spLocks noGrp="1"/>
          </p:cNvSpPr>
          <p:nvPr>
            <p:ph type="subTitle" sz="quarter" idx="1"/>
          </p:nvPr>
        </p:nvSpPr>
        <p:spPr>
          <a:prstGeom prst="rect">
            <a:avLst/>
          </a:prstGeom>
        </p:spPr>
        <p:txBody>
          <a:bodyPr/>
          <a:lstStyle>
            <a:lvl1pPr>
              <a:defRPr spc="325"/>
            </a:lvl1pPr>
          </a:lstStyle>
          <a:p>
            <a:r>
              <a:t>Expectations and Responsibilities</a:t>
            </a:r>
          </a:p>
        </p:txBody>
      </p:sp>
    </p:spTree>
    <p:extLst>
      <p:ext uri="{BB962C8B-B14F-4D97-AF65-F5344CB8AC3E}">
        <p14:creationId xmlns:p14="http://schemas.microsoft.com/office/powerpoint/2010/main" val="849870681"/>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Title 1"/>
          <p:cNvSpPr txBox="1">
            <a:spLocks noGrp="1"/>
          </p:cNvSpPr>
          <p:nvPr>
            <p:ph type="title"/>
          </p:nvPr>
        </p:nvSpPr>
        <p:spPr>
          <a:prstGeom prst="rect">
            <a:avLst/>
          </a:prstGeom>
        </p:spPr>
        <p:txBody>
          <a:bodyPr/>
          <a:lstStyle/>
          <a:p>
            <a:r>
              <a:t>Checklist for a Healthy Semester Abroad</a:t>
            </a:r>
          </a:p>
        </p:txBody>
      </p:sp>
      <p:sp>
        <p:nvSpPr>
          <p:cNvPr id="197" name="Content Placeholder 2"/>
          <p:cNvSpPr txBox="1">
            <a:spLocks noGrp="1"/>
          </p:cNvSpPr>
          <p:nvPr>
            <p:ph type="body" idx="1"/>
          </p:nvPr>
        </p:nvSpPr>
        <p:spPr>
          <a:prstGeom prst="rect">
            <a:avLst/>
          </a:prstGeom>
        </p:spPr>
        <p:txBody>
          <a:bodyPr/>
          <a:lstStyle/>
          <a:p>
            <a:pPr marL="387275" indent="-387275">
              <a:spcBef>
                <a:spcPts val="500"/>
              </a:spcBef>
              <a:defRPr sz="2400"/>
            </a:pPr>
            <a:r>
              <a:rPr dirty="0"/>
              <a:t>I have enough medication for the trip or information regarding how to obtain a renewal abroad</a:t>
            </a:r>
          </a:p>
          <a:p>
            <a:pPr marL="387275" indent="-387275">
              <a:spcBef>
                <a:spcPts val="500"/>
              </a:spcBef>
              <a:defRPr sz="2400"/>
            </a:pPr>
            <a:r>
              <a:rPr dirty="0"/>
              <a:t>I have reviewed my medical risks and understand my decision to study abroad.</a:t>
            </a:r>
          </a:p>
          <a:p>
            <a:pPr marL="387275" indent="-387275">
              <a:spcBef>
                <a:spcPts val="500"/>
              </a:spcBef>
              <a:defRPr sz="2400"/>
            </a:pPr>
            <a:r>
              <a:rPr dirty="0"/>
              <a:t>My medication(s) are in my carry-on luggage, clearly identified by the label or prescription</a:t>
            </a:r>
          </a:p>
          <a:p>
            <a:pPr marL="387275" indent="-387275">
              <a:spcBef>
                <a:spcPts val="500"/>
              </a:spcBef>
              <a:defRPr sz="2400"/>
            </a:pPr>
            <a:r>
              <a:rPr dirty="0"/>
              <a:t>I have a separate copy of my medication information and contact information for my psychiatrist/psychotherapist/pharmacist at home </a:t>
            </a:r>
          </a:p>
          <a:p>
            <a:pPr marL="387275" indent="-387275">
              <a:spcBef>
                <a:spcPts val="500"/>
              </a:spcBef>
              <a:defRPr sz="2400"/>
            </a:pPr>
            <a:r>
              <a:rPr dirty="0"/>
              <a:t>I have contact information for my study abroad director at Whittier College, my on-site program administrator or Resident Director, the local US embassy or other resources abroad in case I need help getting mental health support while abroad</a:t>
            </a:r>
          </a:p>
          <a:p>
            <a:pPr marL="387275" indent="-387275">
              <a:spcBef>
                <a:spcPts val="500"/>
              </a:spcBef>
              <a:defRPr sz="2400"/>
            </a:pPr>
            <a:r>
              <a:rPr dirty="0"/>
              <a:t>I am carrying bottled water or I know the water where I am going is safe to drink</a:t>
            </a:r>
          </a:p>
          <a:p>
            <a:pPr marL="387275" indent="-387275">
              <a:spcBef>
                <a:spcPts val="500"/>
              </a:spcBef>
              <a:defRPr sz="2400"/>
            </a:pPr>
            <a:r>
              <a:rPr dirty="0"/>
              <a:t>I have packed something for comfort when I get homesick, such as photos or a journal</a:t>
            </a:r>
          </a:p>
          <a:p>
            <a:pPr marL="0" indent="0">
              <a:spcBef>
                <a:spcPts val="600"/>
              </a:spcBef>
              <a:buSzTx/>
              <a:buNone/>
              <a:defRPr sz="2600"/>
            </a:pPr>
            <a:r>
              <a:rPr dirty="0"/>
              <a:t>  </a:t>
            </a:r>
            <a:r>
              <a:rPr b="1" dirty="0">
                <a:solidFill>
                  <a:srgbClr val="0099CC"/>
                </a:solidFill>
                <a:latin typeface="Georgia"/>
                <a:ea typeface="Georgia"/>
                <a:cs typeface="Georgia"/>
                <a:sym typeface="Georgia"/>
              </a:rPr>
              <a:t>Your program will </a:t>
            </a:r>
            <a:r>
              <a:rPr sz="2400" b="1" dirty="0">
                <a:solidFill>
                  <a:srgbClr val="0099CC"/>
                </a:solidFill>
                <a:latin typeface="Georgia"/>
                <a:ea typeface="Georgia"/>
                <a:cs typeface="Georgia"/>
                <a:sym typeface="Georgia"/>
              </a:rPr>
              <a:t>ask about your health history</a:t>
            </a:r>
            <a:r>
              <a:rPr sz="2400" dirty="0">
                <a:solidFill>
                  <a:srgbClr val="178FB5"/>
                </a:solidFill>
              </a:rPr>
              <a:t> not to pry into your personal life but to be able to assist you in case of an emergency. Please be as accurate as possible when filling out your Health Form.</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197">
                                            <p:bg/>
                                          </p:spTgt>
                                        </p:tgtEl>
                                        <p:attrNameLst>
                                          <p:attrName>style.visibility</p:attrName>
                                        </p:attrNameLst>
                                      </p:cBhvr>
                                      <p:to>
                                        <p:strVal val="visible"/>
                                      </p:to>
                                    </p:set>
                                    <p:animEffect transition="in" filter="fade">
                                      <p:cBhvr>
                                        <p:cTn id="7" dur="2000"/>
                                        <p:tgtEl>
                                          <p:spTgt spid="197">
                                            <p:bg/>
                                          </p:spTgt>
                                        </p:tgtEl>
                                      </p:cBhvr>
                                    </p:animEffect>
                                  </p:childTnLst>
                                </p:cTn>
                              </p:par>
                              <p:par>
                                <p:cTn id="8" presetID="10" presetClass="entr" presetSubtype="0" fill="hold" grpId="0" nodeType="withEffect">
                                  <p:stCondLst>
                                    <p:cond delay="0"/>
                                  </p:stCondLst>
                                  <p:iterate>
                                    <p:tmAbs val="0"/>
                                  </p:iterate>
                                  <p:childTnLst>
                                    <p:set>
                                      <p:cBhvr>
                                        <p:cTn id="9" fill="hold"/>
                                        <p:tgtEl>
                                          <p:spTgt spid="197">
                                            <p:txEl>
                                              <p:pRg st="0" end="0"/>
                                            </p:txEl>
                                          </p:spTgt>
                                        </p:tgtEl>
                                        <p:attrNameLst>
                                          <p:attrName>style.visibility</p:attrName>
                                        </p:attrNameLst>
                                      </p:cBhvr>
                                      <p:to>
                                        <p:strVal val="visible"/>
                                      </p:to>
                                    </p:set>
                                    <p:animEffect transition="in" filter="fade">
                                      <p:cBhvr>
                                        <p:cTn id="10" dur="2000"/>
                                        <p:tgtEl>
                                          <p:spTgt spid="19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fill="hold" grpId="0" nodeType="clickEffect">
                                  <p:stCondLst>
                                    <p:cond delay="0"/>
                                  </p:stCondLst>
                                  <p:iterate>
                                    <p:tmAbs val="0"/>
                                  </p:iterate>
                                  <p:childTnLst>
                                    <p:set>
                                      <p:cBhvr>
                                        <p:cTn id="14" fill="hold"/>
                                        <p:tgtEl>
                                          <p:spTgt spid="197">
                                            <p:txEl>
                                              <p:pRg st="1" end="1"/>
                                            </p:txEl>
                                          </p:spTgt>
                                        </p:tgtEl>
                                        <p:attrNameLst>
                                          <p:attrName>style.visibility</p:attrName>
                                        </p:attrNameLst>
                                      </p:cBhvr>
                                      <p:to>
                                        <p:strVal val="visible"/>
                                      </p:to>
                                    </p:set>
                                    <p:animEffect transition="in" filter="fade">
                                      <p:cBhvr>
                                        <p:cTn id="15" dur="2000"/>
                                        <p:tgtEl>
                                          <p:spTgt spid="19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fill="hold" grpId="0" nodeType="clickEffect">
                                  <p:stCondLst>
                                    <p:cond delay="0"/>
                                  </p:stCondLst>
                                  <p:iterate>
                                    <p:tmAbs val="0"/>
                                  </p:iterate>
                                  <p:childTnLst>
                                    <p:set>
                                      <p:cBhvr>
                                        <p:cTn id="19" fill="hold"/>
                                        <p:tgtEl>
                                          <p:spTgt spid="197">
                                            <p:txEl>
                                              <p:pRg st="2" end="2"/>
                                            </p:txEl>
                                          </p:spTgt>
                                        </p:tgtEl>
                                        <p:attrNameLst>
                                          <p:attrName>style.visibility</p:attrName>
                                        </p:attrNameLst>
                                      </p:cBhvr>
                                      <p:to>
                                        <p:strVal val="visible"/>
                                      </p:to>
                                    </p:set>
                                    <p:animEffect transition="in" filter="fade">
                                      <p:cBhvr>
                                        <p:cTn id="20" dur="2000"/>
                                        <p:tgtEl>
                                          <p:spTgt spid="19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fill="hold" grpId="0" nodeType="clickEffect">
                                  <p:stCondLst>
                                    <p:cond delay="0"/>
                                  </p:stCondLst>
                                  <p:iterate>
                                    <p:tmAbs val="0"/>
                                  </p:iterate>
                                  <p:childTnLst>
                                    <p:set>
                                      <p:cBhvr>
                                        <p:cTn id="24" fill="hold"/>
                                        <p:tgtEl>
                                          <p:spTgt spid="197">
                                            <p:txEl>
                                              <p:pRg st="3" end="3"/>
                                            </p:txEl>
                                          </p:spTgt>
                                        </p:tgtEl>
                                        <p:attrNameLst>
                                          <p:attrName>style.visibility</p:attrName>
                                        </p:attrNameLst>
                                      </p:cBhvr>
                                      <p:to>
                                        <p:strVal val="visible"/>
                                      </p:to>
                                    </p:set>
                                    <p:animEffect transition="in" filter="fade">
                                      <p:cBhvr>
                                        <p:cTn id="25" dur="2000"/>
                                        <p:tgtEl>
                                          <p:spTgt spid="197">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fill="hold" grpId="0" nodeType="clickEffect">
                                  <p:stCondLst>
                                    <p:cond delay="0"/>
                                  </p:stCondLst>
                                  <p:iterate>
                                    <p:tmAbs val="0"/>
                                  </p:iterate>
                                  <p:childTnLst>
                                    <p:set>
                                      <p:cBhvr>
                                        <p:cTn id="29" fill="hold"/>
                                        <p:tgtEl>
                                          <p:spTgt spid="197">
                                            <p:txEl>
                                              <p:pRg st="4" end="4"/>
                                            </p:txEl>
                                          </p:spTgt>
                                        </p:tgtEl>
                                        <p:attrNameLst>
                                          <p:attrName>style.visibility</p:attrName>
                                        </p:attrNameLst>
                                      </p:cBhvr>
                                      <p:to>
                                        <p:strVal val="visible"/>
                                      </p:to>
                                    </p:set>
                                    <p:animEffect transition="in" filter="fade">
                                      <p:cBhvr>
                                        <p:cTn id="30" dur="2000"/>
                                        <p:tgtEl>
                                          <p:spTgt spid="19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fill="hold" grpId="0" nodeType="clickEffect">
                                  <p:stCondLst>
                                    <p:cond delay="0"/>
                                  </p:stCondLst>
                                  <p:iterate>
                                    <p:tmAbs val="0"/>
                                  </p:iterate>
                                  <p:childTnLst>
                                    <p:set>
                                      <p:cBhvr>
                                        <p:cTn id="34" fill="hold"/>
                                        <p:tgtEl>
                                          <p:spTgt spid="197">
                                            <p:txEl>
                                              <p:pRg st="5" end="5"/>
                                            </p:txEl>
                                          </p:spTgt>
                                        </p:tgtEl>
                                        <p:attrNameLst>
                                          <p:attrName>style.visibility</p:attrName>
                                        </p:attrNameLst>
                                      </p:cBhvr>
                                      <p:to>
                                        <p:strVal val="visible"/>
                                      </p:to>
                                    </p:set>
                                    <p:animEffect transition="in" filter="fade">
                                      <p:cBhvr>
                                        <p:cTn id="35" dur="2000"/>
                                        <p:tgtEl>
                                          <p:spTgt spid="197">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fill="hold" grpId="0" nodeType="clickEffect">
                                  <p:stCondLst>
                                    <p:cond delay="0"/>
                                  </p:stCondLst>
                                  <p:iterate>
                                    <p:tmAbs val="0"/>
                                  </p:iterate>
                                  <p:childTnLst>
                                    <p:set>
                                      <p:cBhvr>
                                        <p:cTn id="39" fill="hold"/>
                                        <p:tgtEl>
                                          <p:spTgt spid="197">
                                            <p:txEl>
                                              <p:pRg st="6" end="6"/>
                                            </p:txEl>
                                          </p:spTgt>
                                        </p:tgtEl>
                                        <p:attrNameLst>
                                          <p:attrName>style.visibility</p:attrName>
                                        </p:attrNameLst>
                                      </p:cBhvr>
                                      <p:to>
                                        <p:strVal val="visible"/>
                                      </p:to>
                                    </p:set>
                                    <p:animEffect transition="in" filter="fade">
                                      <p:cBhvr>
                                        <p:cTn id="40" dur="2000"/>
                                        <p:tgtEl>
                                          <p:spTgt spid="197">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fill="hold" grpId="0" nodeType="clickEffect">
                                  <p:stCondLst>
                                    <p:cond delay="0"/>
                                  </p:stCondLst>
                                  <p:iterate>
                                    <p:tmAbs val="0"/>
                                  </p:iterate>
                                  <p:childTnLst>
                                    <p:set>
                                      <p:cBhvr>
                                        <p:cTn id="44" fill="hold"/>
                                        <p:tgtEl>
                                          <p:spTgt spid="197">
                                            <p:txEl>
                                              <p:pRg st="7" end="7"/>
                                            </p:txEl>
                                          </p:spTgt>
                                        </p:tgtEl>
                                        <p:attrNameLst>
                                          <p:attrName>style.visibility</p:attrName>
                                        </p:attrNameLst>
                                      </p:cBhvr>
                                      <p:to>
                                        <p:strVal val="visible"/>
                                      </p:to>
                                    </p:set>
                                    <p:animEffect transition="in" filter="fade">
                                      <p:cBhvr>
                                        <p:cTn id="45" dur="2000"/>
                                        <p:tgtEl>
                                          <p:spTgt spid="19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0" build="p" animBg="1"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itle 1"/>
          <p:cNvSpPr txBox="1">
            <a:spLocks noGrp="1"/>
          </p:cNvSpPr>
          <p:nvPr>
            <p:ph type="title"/>
          </p:nvPr>
        </p:nvSpPr>
        <p:spPr>
          <a:prstGeom prst="rect">
            <a:avLst/>
          </a:prstGeom>
        </p:spPr>
        <p:txBody>
          <a:bodyPr/>
          <a:lstStyle/>
          <a:p>
            <a:r>
              <a:rPr dirty="0"/>
              <a:t>Safety Abroad</a:t>
            </a:r>
          </a:p>
        </p:txBody>
      </p:sp>
      <p:sp>
        <p:nvSpPr>
          <p:cNvPr id="191" name="Content Placeholder 2"/>
          <p:cNvSpPr txBox="1">
            <a:spLocks noGrp="1"/>
          </p:cNvSpPr>
          <p:nvPr>
            <p:ph type="body" idx="1"/>
          </p:nvPr>
        </p:nvSpPr>
        <p:spPr>
          <a:prstGeom prst="rect">
            <a:avLst/>
          </a:prstGeom>
        </p:spPr>
        <p:txBody>
          <a:bodyPr/>
          <a:lstStyle/>
          <a:p>
            <a:pPr marL="388620" indent="-388620">
              <a:spcBef>
                <a:spcPts val="800"/>
              </a:spcBef>
              <a:defRPr sz="3000"/>
            </a:pPr>
            <a:r>
              <a:rPr dirty="0"/>
              <a:t>Do not let paranoia ruin your travels. However, a reasonable amount of precaution is important. Stay alert, not paranoid.</a:t>
            </a:r>
          </a:p>
          <a:p>
            <a:pPr marL="388620" indent="-388620">
              <a:spcBef>
                <a:spcPts val="800"/>
              </a:spcBef>
              <a:defRPr sz="3000"/>
            </a:pPr>
            <a:r>
              <a:rPr dirty="0"/>
              <a:t>Always pay attention to your surroundings and do not be foolish with your belongings.</a:t>
            </a:r>
          </a:p>
          <a:p>
            <a:pPr marL="388620" indent="-388620">
              <a:spcBef>
                <a:spcPts val="800"/>
              </a:spcBef>
              <a:defRPr sz="3000"/>
            </a:pPr>
            <a:r>
              <a:rPr dirty="0"/>
              <a:t>NEVER accept to carry a stranger’s belongings.</a:t>
            </a:r>
          </a:p>
          <a:p>
            <a:pPr marL="388620" indent="-388620">
              <a:spcBef>
                <a:spcPts val="800"/>
              </a:spcBef>
              <a:defRPr sz="3000"/>
            </a:pPr>
            <a:r>
              <a:rPr dirty="0"/>
              <a:t>NEVER ask a stranger: “Can you just watch my stuff for a minute?”</a:t>
            </a:r>
          </a:p>
          <a:p>
            <a:pPr marL="2148839" lvl="4" indent="-320039">
              <a:spcBef>
                <a:spcPts val="600"/>
              </a:spcBef>
              <a:buClr>
                <a:srgbClr val="8FB08C"/>
              </a:buClr>
              <a:buFont typeface="Arial"/>
              <a:defRPr sz="3000"/>
            </a:pPr>
            <a:r>
              <a:rPr dirty="0"/>
              <a:t>Recommended: Do not carry your passport with you on a daily basis—Keep it in your room and use a photocopy as your ID.</a:t>
            </a:r>
          </a:p>
          <a:p>
            <a:pPr marL="2148839" lvl="4" indent="-320039">
              <a:spcBef>
                <a:spcPts val="600"/>
              </a:spcBef>
              <a:buClr>
                <a:srgbClr val="8FB08C"/>
              </a:buClr>
              <a:buFont typeface="Arial"/>
              <a:defRPr sz="3000"/>
            </a:pPr>
            <a:r>
              <a:rPr dirty="0"/>
              <a:t>Take a few copies and leave a few photocopies of your passport with loved ones at home in case you need to ask them to fax a copy to the local embassy for re-issue.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191">
                                            <p:bg/>
                                          </p:spTgt>
                                        </p:tgtEl>
                                        <p:attrNameLst>
                                          <p:attrName>style.visibility</p:attrName>
                                        </p:attrNameLst>
                                      </p:cBhvr>
                                      <p:to>
                                        <p:strVal val="visible"/>
                                      </p:to>
                                    </p:set>
                                    <p:animEffect transition="in" filter="fade">
                                      <p:cBhvr>
                                        <p:cTn id="7" dur="2000"/>
                                        <p:tgtEl>
                                          <p:spTgt spid="191">
                                            <p:bg/>
                                          </p:spTgt>
                                        </p:tgtEl>
                                      </p:cBhvr>
                                    </p:animEffect>
                                  </p:childTnLst>
                                </p:cTn>
                              </p:par>
                              <p:par>
                                <p:cTn id="8" presetID="10" presetClass="entr" presetSubtype="0" fill="hold" grpId="0" nodeType="withEffect">
                                  <p:stCondLst>
                                    <p:cond delay="0"/>
                                  </p:stCondLst>
                                  <p:iterate>
                                    <p:tmAbs val="0"/>
                                  </p:iterate>
                                  <p:childTnLst>
                                    <p:set>
                                      <p:cBhvr>
                                        <p:cTn id="9" fill="hold"/>
                                        <p:tgtEl>
                                          <p:spTgt spid="191">
                                            <p:txEl>
                                              <p:pRg st="0" end="0"/>
                                            </p:txEl>
                                          </p:spTgt>
                                        </p:tgtEl>
                                        <p:attrNameLst>
                                          <p:attrName>style.visibility</p:attrName>
                                        </p:attrNameLst>
                                      </p:cBhvr>
                                      <p:to>
                                        <p:strVal val="visible"/>
                                      </p:to>
                                    </p:set>
                                    <p:animEffect transition="in" filter="fade">
                                      <p:cBhvr>
                                        <p:cTn id="10" dur="2000"/>
                                        <p:tgtEl>
                                          <p:spTgt spid="19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fill="hold" grpId="0" nodeType="clickEffect">
                                  <p:stCondLst>
                                    <p:cond delay="0"/>
                                  </p:stCondLst>
                                  <p:iterate>
                                    <p:tmAbs val="0"/>
                                  </p:iterate>
                                  <p:childTnLst>
                                    <p:set>
                                      <p:cBhvr>
                                        <p:cTn id="14" fill="hold"/>
                                        <p:tgtEl>
                                          <p:spTgt spid="191">
                                            <p:txEl>
                                              <p:pRg st="1" end="1"/>
                                            </p:txEl>
                                          </p:spTgt>
                                        </p:tgtEl>
                                        <p:attrNameLst>
                                          <p:attrName>style.visibility</p:attrName>
                                        </p:attrNameLst>
                                      </p:cBhvr>
                                      <p:to>
                                        <p:strVal val="visible"/>
                                      </p:to>
                                    </p:set>
                                    <p:animEffect transition="in" filter="fade">
                                      <p:cBhvr>
                                        <p:cTn id="15" dur="2000"/>
                                        <p:tgtEl>
                                          <p:spTgt spid="191">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fill="hold" grpId="0" nodeType="clickEffect">
                                  <p:stCondLst>
                                    <p:cond delay="0"/>
                                  </p:stCondLst>
                                  <p:iterate>
                                    <p:tmAbs val="0"/>
                                  </p:iterate>
                                  <p:childTnLst>
                                    <p:set>
                                      <p:cBhvr>
                                        <p:cTn id="19" fill="hold"/>
                                        <p:tgtEl>
                                          <p:spTgt spid="191">
                                            <p:txEl>
                                              <p:pRg st="2" end="2"/>
                                            </p:txEl>
                                          </p:spTgt>
                                        </p:tgtEl>
                                        <p:attrNameLst>
                                          <p:attrName>style.visibility</p:attrName>
                                        </p:attrNameLst>
                                      </p:cBhvr>
                                      <p:to>
                                        <p:strVal val="visible"/>
                                      </p:to>
                                    </p:set>
                                    <p:animEffect transition="in" filter="fade">
                                      <p:cBhvr>
                                        <p:cTn id="20" dur="2000"/>
                                        <p:tgtEl>
                                          <p:spTgt spid="191">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fill="hold" grpId="0" nodeType="clickEffect">
                                  <p:stCondLst>
                                    <p:cond delay="0"/>
                                  </p:stCondLst>
                                  <p:iterate>
                                    <p:tmAbs val="0"/>
                                  </p:iterate>
                                  <p:childTnLst>
                                    <p:set>
                                      <p:cBhvr>
                                        <p:cTn id="24" fill="hold"/>
                                        <p:tgtEl>
                                          <p:spTgt spid="191">
                                            <p:txEl>
                                              <p:pRg st="3" end="3"/>
                                            </p:txEl>
                                          </p:spTgt>
                                        </p:tgtEl>
                                        <p:attrNameLst>
                                          <p:attrName>style.visibility</p:attrName>
                                        </p:attrNameLst>
                                      </p:cBhvr>
                                      <p:to>
                                        <p:strVal val="visible"/>
                                      </p:to>
                                    </p:set>
                                    <p:animEffect transition="in" filter="fade">
                                      <p:cBhvr>
                                        <p:cTn id="25" dur="2000"/>
                                        <p:tgtEl>
                                          <p:spTgt spid="191">
                                            <p:txEl>
                                              <p:pRg st="3" end="3"/>
                                            </p:txEl>
                                          </p:spTgt>
                                        </p:tgtEl>
                                      </p:cBhvr>
                                    </p:animEffect>
                                  </p:childTnLst>
                                </p:cTn>
                              </p:par>
                              <p:par>
                                <p:cTn id="26" presetID="10" presetClass="entr" presetSubtype="0" fill="hold" grpId="0" nodeType="withEffect">
                                  <p:stCondLst>
                                    <p:cond delay="0"/>
                                  </p:stCondLst>
                                  <p:iterate>
                                    <p:tmAbs val="0"/>
                                  </p:iterate>
                                  <p:childTnLst>
                                    <p:set>
                                      <p:cBhvr>
                                        <p:cTn id="27" fill="hold"/>
                                        <p:tgtEl>
                                          <p:spTgt spid="191">
                                            <p:txEl>
                                              <p:pRg st="4" end="4"/>
                                            </p:txEl>
                                          </p:spTgt>
                                        </p:tgtEl>
                                        <p:attrNameLst>
                                          <p:attrName>style.visibility</p:attrName>
                                        </p:attrNameLst>
                                      </p:cBhvr>
                                      <p:to>
                                        <p:strVal val="visible"/>
                                      </p:to>
                                    </p:set>
                                    <p:animEffect transition="in" filter="fade">
                                      <p:cBhvr>
                                        <p:cTn id="28" dur="2000"/>
                                        <p:tgtEl>
                                          <p:spTgt spid="191">
                                            <p:txEl>
                                              <p:pRg st="4" end="4"/>
                                            </p:txEl>
                                          </p:spTgt>
                                        </p:tgtEl>
                                      </p:cBhvr>
                                    </p:animEffect>
                                  </p:childTnLst>
                                </p:cTn>
                              </p:par>
                              <p:par>
                                <p:cTn id="29" presetID="10" presetClass="entr" presetSubtype="0" fill="hold" grpId="0" nodeType="withEffect">
                                  <p:stCondLst>
                                    <p:cond delay="0"/>
                                  </p:stCondLst>
                                  <p:iterate>
                                    <p:tmAbs val="0"/>
                                  </p:iterate>
                                  <p:childTnLst>
                                    <p:set>
                                      <p:cBhvr>
                                        <p:cTn id="30" fill="hold"/>
                                        <p:tgtEl>
                                          <p:spTgt spid="191">
                                            <p:txEl>
                                              <p:pRg st="5" end="5"/>
                                            </p:txEl>
                                          </p:spTgt>
                                        </p:tgtEl>
                                        <p:attrNameLst>
                                          <p:attrName>style.visibility</p:attrName>
                                        </p:attrNameLst>
                                      </p:cBhvr>
                                      <p:to>
                                        <p:strVal val="visible"/>
                                      </p:to>
                                    </p:set>
                                    <p:animEffect transition="in" filter="fade">
                                      <p:cBhvr>
                                        <p:cTn id="31" dur="2000"/>
                                        <p:tgtEl>
                                          <p:spTgt spid="1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 grpId="0" build="p" animBg="1"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Title 1"/>
          <p:cNvSpPr txBox="1">
            <a:spLocks noGrp="1"/>
          </p:cNvSpPr>
          <p:nvPr>
            <p:ph type="title"/>
          </p:nvPr>
        </p:nvSpPr>
        <p:spPr>
          <a:prstGeom prst="rect">
            <a:avLst/>
          </a:prstGeom>
        </p:spPr>
        <p:txBody>
          <a:bodyPr/>
          <a:lstStyle/>
          <a:p>
            <a:r>
              <a:t>Safety Abroad</a:t>
            </a:r>
          </a:p>
        </p:txBody>
      </p:sp>
      <p:sp>
        <p:nvSpPr>
          <p:cNvPr id="215" name="Content Placeholder 2"/>
          <p:cNvSpPr txBox="1">
            <a:spLocks noGrp="1"/>
          </p:cNvSpPr>
          <p:nvPr>
            <p:ph type="body" idx="1"/>
          </p:nvPr>
        </p:nvSpPr>
        <p:spPr>
          <a:prstGeom prst="rect">
            <a:avLst/>
          </a:prstGeom>
        </p:spPr>
        <p:txBody>
          <a:bodyPr/>
          <a:lstStyle/>
          <a:p>
            <a:pPr marL="388620" indent="-388620">
              <a:lnSpc>
                <a:spcPct val="90000"/>
              </a:lnSpc>
              <a:spcBef>
                <a:spcPts val="800"/>
              </a:spcBef>
              <a:defRPr sz="3400"/>
            </a:pPr>
            <a:r>
              <a:rPr dirty="0"/>
              <a:t>It is important to remain calm and inconspicuous; </a:t>
            </a:r>
            <a:r>
              <a:rPr b="1" dirty="0">
                <a:latin typeface="Helvetica Neue"/>
                <a:ea typeface="Helvetica Neue"/>
                <a:cs typeface="Helvetica Neue"/>
                <a:sym typeface="Helvetica Neue"/>
              </a:rPr>
              <a:t>keep a low profile</a:t>
            </a:r>
            <a:r>
              <a:rPr dirty="0"/>
              <a:t>.</a:t>
            </a:r>
          </a:p>
          <a:p>
            <a:pPr marL="388620" indent="-388620">
              <a:lnSpc>
                <a:spcPct val="90000"/>
              </a:lnSpc>
              <a:spcBef>
                <a:spcPts val="800"/>
              </a:spcBef>
              <a:defRPr sz="3400"/>
            </a:pPr>
            <a:r>
              <a:rPr dirty="0"/>
              <a:t>Keep a clear mind at all times and</a:t>
            </a:r>
            <a:r>
              <a:rPr b="1" dirty="0">
                <a:latin typeface="Helvetica Neue"/>
                <a:ea typeface="Helvetica Neue"/>
                <a:cs typeface="Helvetica Neue"/>
                <a:sym typeface="Helvetica Neue"/>
              </a:rPr>
              <a:t> avoid alcohol and drugs</a:t>
            </a:r>
            <a:r>
              <a:rPr dirty="0"/>
              <a:t>. Always have a trusted buddy.</a:t>
            </a:r>
          </a:p>
          <a:p>
            <a:pPr marL="388620" indent="-388620">
              <a:lnSpc>
                <a:spcPct val="90000"/>
              </a:lnSpc>
              <a:spcBef>
                <a:spcPts val="800"/>
              </a:spcBef>
              <a:defRPr sz="3400"/>
            </a:pPr>
            <a:r>
              <a:rPr b="1" dirty="0">
                <a:latin typeface="Helvetica Neue"/>
                <a:ea typeface="Helvetica Neue"/>
                <a:cs typeface="Helvetica Neue"/>
                <a:sym typeface="Helvetica Neue"/>
              </a:rPr>
              <a:t>Avoid areas where demonstrations</a:t>
            </a:r>
            <a:r>
              <a:rPr dirty="0"/>
              <a:t> are in progress. It may be </a:t>
            </a:r>
            <a:r>
              <a:rPr b="1" dirty="0">
                <a:solidFill>
                  <a:srgbClr val="A9432B"/>
                </a:solidFill>
                <a:latin typeface="Georgia"/>
                <a:ea typeface="Georgia"/>
                <a:cs typeface="Georgia"/>
                <a:sym typeface="Georgia"/>
              </a:rPr>
              <a:t>illegal</a:t>
            </a:r>
            <a:r>
              <a:rPr dirty="0"/>
              <a:t> for you to participate and you could be ordered to return to the United States</a:t>
            </a:r>
          </a:p>
          <a:p>
            <a:pPr marL="388620" indent="-388620">
              <a:lnSpc>
                <a:spcPct val="90000"/>
              </a:lnSpc>
              <a:spcBef>
                <a:spcPts val="800"/>
              </a:spcBef>
              <a:defRPr sz="3400"/>
            </a:pPr>
            <a:r>
              <a:rPr dirty="0"/>
              <a:t>Use the </a:t>
            </a:r>
            <a:r>
              <a:rPr b="1" dirty="0">
                <a:latin typeface="Helvetica Neue"/>
                <a:ea typeface="Helvetica Neue"/>
                <a:cs typeface="Helvetica Neue"/>
                <a:sym typeface="Helvetica Neue"/>
              </a:rPr>
              <a:t>“buddy system”</a:t>
            </a:r>
            <a:r>
              <a:rPr dirty="0"/>
              <a:t> when venturing about.</a:t>
            </a:r>
          </a:p>
          <a:p>
            <a:pPr marL="388620" indent="-388620">
              <a:lnSpc>
                <a:spcPct val="90000"/>
              </a:lnSpc>
              <a:spcBef>
                <a:spcPts val="800"/>
              </a:spcBef>
              <a:defRPr sz="3400" b="1">
                <a:latin typeface="Helvetica Neue"/>
                <a:ea typeface="Helvetica Neue"/>
                <a:cs typeface="Helvetica Neue"/>
                <a:sym typeface="Helvetica Neue"/>
              </a:defRPr>
            </a:pPr>
            <a:r>
              <a:rPr dirty="0"/>
              <a:t>Always alert your program director AND OTHERS when traveling off program.</a:t>
            </a:r>
          </a:p>
          <a:p>
            <a:pPr marL="388620" indent="-388620">
              <a:lnSpc>
                <a:spcPct val="90000"/>
              </a:lnSpc>
              <a:spcBef>
                <a:spcPts val="800"/>
              </a:spcBef>
              <a:defRPr sz="3400"/>
            </a:pPr>
            <a:r>
              <a:rPr dirty="0"/>
              <a:t>Register with the US Embassy before departure.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215">
                                            <p:bg/>
                                          </p:spTgt>
                                        </p:tgtEl>
                                        <p:attrNameLst>
                                          <p:attrName>style.visibility</p:attrName>
                                        </p:attrNameLst>
                                      </p:cBhvr>
                                      <p:to>
                                        <p:strVal val="visible"/>
                                      </p:to>
                                    </p:set>
                                    <p:animEffect transition="in" filter="fade">
                                      <p:cBhvr>
                                        <p:cTn id="7" dur="2000"/>
                                        <p:tgtEl>
                                          <p:spTgt spid="215">
                                            <p:bg/>
                                          </p:spTgt>
                                        </p:tgtEl>
                                      </p:cBhvr>
                                    </p:animEffect>
                                  </p:childTnLst>
                                </p:cTn>
                              </p:par>
                              <p:par>
                                <p:cTn id="8" presetID="10" presetClass="entr" presetSubtype="0" fill="hold" grpId="0" nodeType="withEffect">
                                  <p:stCondLst>
                                    <p:cond delay="0"/>
                                  </p:stCondLst>
                                  <p:iterate>
                                    <p:tmAbs val="0"/>
                                  </p:iterate>
                                  <p:childTnLst>
                                    <p:set>
                                      <p:cBhvr>
                                        <p:cTn id="9" fill="hold"/>
                                        <p:tgtEl>
                                          <p:spTgt spid="215">
                                            <p:txEl>
                                              <p:pRg st="0" end="0"/>
                                            </p:txEl>
                                          </p:spTgt>
                                        </p:tgtEl>
                                        <p:attrNameLst>
                                          <p:attrName>style.visibility</p:attrName>
                                        </p:attrNameLst>
                                      </p:cBhvr>
                                      <p:to>
                                        <p:strVal val="visible"/>
                                      </p:to>
                                    </p:set>
                                    <p:animEffect transition="in" filter="fade">
                                      <p:cBhvr>
                                        <p:cTn id="10" dur="2000"/>
                                        <p:tgtEl>
                                          <p:spTgt spid="21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fill="hold" grpId="0" nodeType="clickEffect">
                                  <p:stCondLst>
                                    <p:cond delay="0"/>
                                  </p:stCondLst>
                                  <p:iterate>
                                    <p:tmAbs val="0"/>
                                  </p:iterate>
                                  <p:childTnLst>
                                    <p:set>
                                      <p:cBhvr>
                                        <p:cTn id="14" fill="hold"/>
                                        <p:tgtEl>
                                          <p:spTgt spid="215">
                                            <p:txEl>
                                              <p:pRg st="1" end="1"/>
                                            </p:txEl>
                                          </p:spTgt>
                                        </p:tgtEl>
                                        <p:attrNameLst>
                                          <p:attrName>style.visibility</p:attrName>
                                        </p:attrNameLst>
                                      </p:cBhvr>
                                      <p:to>
                                        <p:strVal val="visible"/>
                                      </p:to>
                                    </p:set>
                                    <p:animEffect transition="in" filter="fade">
                                      <p:cBhvr>
                                        <p:cTn id="15" dur="2000"/>
                                        <p:tgtEl>
                                          <p:spTgt spid="21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fill="hold" grpId="0" nodeType="clickEffect">
                                  <p:stCondLst>
                                    <p:cond delay="0"/>
                                  </p:stCondLst>
                                  <p:iterate>
                                    <p:tmAbs val="0"/>
                                  </p:iterate>
                                  <p:childTnLst>
                                    <p:set>
                                      <p:cBhvr>
                                        <p:cTn id="19" fill="hold"/>
                                        <p:tgtEl>
                                          <p:spTgt spid="215">
                                            <p:txEl>
                                              <p:pRg st="2" end="2"/>
                                            </p:txEl>
                                          </p:spTgt>
                                        </p:tgtEl>
                                        <p:attrNameLst>
                                          <p:attrName>style.visibility</p:attrName>
                                        </p:attrNameLst>
                                      </p:cBhvr>
                                      <p:to>
                                        <p:strVal val="visible"/>
                                      </p:to>
                                    </p:set>
                                    <p:animEffect transition="in" filter="fade">
                                      <p:cBhvr>
                                        <p:cTn id="20" dur="2000"/>
                                        <p:tgtEl>
                                          <p:spTgt spid="21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fill="hold" grpId="0" nodeType="clickEffect">
                                  <p:stCondLst>
                                    <p:cond delay="0"/>
                                  </p:stCondLst>
                                  <p:iterate>
                                    <p:tmAbs val="0"/>
                                  </p:iterate>
                                  <p:childTnLst>
                                    <p:set>
                                      <p:cBhvr>
                                        <p:cTn id="24" fill="hold"/>
                                        <p:tgtEl>
                                          <p:spTgt spid="215">
                                            <p:txEl>
                                              <p:pRg st="3" end="3"/>
                                            </p:txEl>
                                          </p:spTgt>
                                        </p:tgtEl>
                                        <p:attrNameLst>
                                          <p:attrName>style.visibility</p:attrName>
                                        </p:attrNameLst>
                                      </p:cBhvr>
                                      <p:to>
                                        <p:strVal val="visible"/>
                                      </p:to>
                                    </p:set>
                                    <p:animEffect transition="in" filter="fade">
                                      <p:cBhvr>
                                        <p:cTn id="25" dur="2000"/>
                                        <p:tgtEl>
                                          <p:spTgt spid="21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fill="hold" grpId="0" nodeType="clickEffect">
                                  <p:stCondLst>
                                    <p:cond delay="0"/>
                                  </p:stCondLst>
                                  <p:iterate>
                                    <p:tmAbs val="0"/>
                                  </p:iterate>
                                  <p:childTnLst>
                                    <p:set>
                                      <p:cBhvr>
                                        <p:cTn id="29" fill="hold"/>
                                        <p:tgtEl>
                                          <p:spTgt spid="215">
                                            <p:txEl>
                                              <p:pRg st="4" end="4"/>
                                            </p:txEl>
                                          </p:spTgt>
                                        </p:tgtEl>
                                        <p:attrNameLst>
                                          <p:attrName>style.visibility</p:attrName>
                                        </p:attrNameLst>
                                      </p:cBhvr>
                                      <p:to>
                                        <p:strVal val="visible"/>
                                      </p:to>
                                    </p:set>
                                    <p:animEffect transition="in" filter="fade">
                                      <p:cBhvr>
                                        <p:cTn id="30" dur="2000"/>
                                        <p:tgtEl>
                                          <p:spTgt spid="21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fill="hold" grpId="0" nodeType="clickEffect">
                                  <p:stCondLst>
                                    <p:cond delay="0"/>
                                  </p:stCondLst>
                                  <p:iterate>
                                    <p:tmAbs val="0"/>
                                  </p:iterate>
                                  <p:childTnLst>
                                    <p:set>
                                      <p:cBhvr>
                                        <p:cTn id="34" fill="hold"/>
                                        <p:tgtEl>
                                          <p:spTgt spid="215">
                                            <p:txEl>
                                              <p:pRg st="5" end="5"/>
                                            </p:txEl>
                                          </p:spTgt>
                                        </p:tgtEl>
                                        <p:attrNameLst>
                                          <p:attrName>style.visibility</p:attrName>
                                        </p:attrNameLst>
                                      </p:cBhvr>
                                      <p:to>
                                        <p:strVal val="visible"/>
                                      </p:to>
                                    </p:set>
                                    <p:animEffect transition="in" filter="fade">
                                      <p:cBhvr>
                                        <p:cTn id="35" dur="2000"/>
                                        <p:tgtEl>
                                          <p:spTgt spid="2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 grpId="0" build="p" animBg="1" advAuto="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Title 1"/>
          <p:cNvSpPr txBox="1">
            <a:spLocks noGrp="1"/>
          </p:cNvSpPr>
          <p:nvPr>
            <p:ph type="title"/>
          </p:nvPr>
        </p:nvSpPr>
        <p:spPr>
          <a:prstGeom prst="rect">
            <a:avLst/>
          </a:prstGeom>
        </p:spPr>
        <p:txBody>
          <a:bodyPr/>
          <a:lstStyle/>
          <a:p>
            <a:r>
              <a:t>What can you do to be safe?</a:t>
            </a:r>
          </a:p>
        </p:txBody>
      </p:sp>
      <p:sp>
        <p:nvSpPr>
          <p:cNvPr id="218" name="Content Placeholder 2"/>
          <p:cNvSpPr txBox="1">
            <a:spLocks noGrp="1"/>
          </p:cNvSpPr>
          <p:nvPr>
            <p:ph type="body" idx="1"/>
          </p:nvPr>
        </p:nvSpPr>
        <p:spPr>
          <a:prstGeom prst="rect">
            <a:avLst/>
          </a:prstGeom>
        </p:spPr>
        <p:txBody>
          <a:bodyPr>
            <a:normAutofit/>
          </a:bodyPr>
          <a:lstStyle/>
          <a:p>
            <a:pPr marL="365760" indent="-365760">
              <a:lnSpc>
                <a:spcPct val="90000"/>
              </a:lnSpc>
              <a:spcBef>
                <a:spcPts val="600"/>
              </a:spcBef>
              <a:defRPr sz="2400"/>
            </a:pPr>
            <a:r>
              <a:rPr sz="2800" dirty="0"/>
              <a:t>Understand that cross-cultural sensitivity does not include relaxing personal boundaries. Define your own.</a:t>
            </a:r>
          </a:p>
          <a:p>
            <a:pPr marL="365760" indent="-365760">
              <a:lnSpc>
                <a:spcPct val="90000"/>
              </a:lnSpc>
              <a:spcBef>
                <a:spcPts val="600"/>
              </a:spcBef>
              <a:defRPr sz="2400"/>
            </a:pPr>
            <a:r>
              <a:rPr sz="2800" dirty="0"/>
              <a:t>Drink moderately or not at all.</a:t>
            </a:r>
          </a:p>
          <a:p>
            <a:pPr marL="365760" indent="-365760">
              <a:lnSpc>
                <a:spcPct val="90000"/>
              </a:lnSpc>
              <a:spcBef>
                <a:spcPts val="600"/>
              </a:spcBef>
              <a:defRPr sz="2400"/>
            </a:pPr>
            <a:r>
              <a:rPr sz="2800" dirty="0"/>
              <a:t>If you drink, drink with a trusted friend who can watch out for you.</a:t>
            </a:r>
          </a:p>
          <a:p>
            <a:pPr marL="365760" indent="-365760">
              <a:lnSpc>
                <a:spcPct val="90000"/>
              </a:lnSpc>
              <a:spcBef>
                <a:spcPts val="600"/>
              </a:spcBef>
              <a:defRPr sz="2400"/>
            </a:pPr>
            <a:r>
              <a:rPr sz="2800" dirty="0"/>
              <a:t>Never accept drinks from strangers.</a:t>
            </a:r>
          </a:p>
          <a:p>
            <a:pPr marL="365760" indent="-365760">
              <a:lnSpc>
                <a:spcPct val="90000"/>
              </a:lnSpc>
              <a:spcBef>
                <a:spcPts val="600"/>
              </a:spcBef>
              <a:defRPr sz="2400"/>
            </a:pPr>
            <a:r>
              <a:rPr sz="2800" dirty="0"/>
              <a:t>Never leave your drink unattended.</a:t>
            </a:r>
          </a:p>
          <a:p>
            <a:pPr marL="365760" indent="-365760">
              <a:lnSpc>
                <a:spcPct val="90000"/>
              </a:lnSpc>
              <a:spcBef>
                <a:spcPts val="600"/>
              </a:spcBef>
              <a:defRPr sz="2400"/>
            </a:pPr>
            <a:r>
              <a:rPr sz="2800" dirty="0"/>
              <a:t>Trust your instincts—Always be aware of what’s happening around you.</a:t>
            </a:r>
          </a:p>
          <a:p>
            <a:pPr marL="365760" indent="-365760">
              <a:lnSpc>
                <a:spcPct val="90000"/>
              </a:lnSpc>
              <a:spcBef>
                <a:spcPts val="600"/>
              </a:spcBef>
              <a:defRPr sz="2400"/>
            </a:pPr>
            <a:r>
              <a:rPr sz="2800" dirty="0"/>
              <a:t>Socialize safely. If dating in a foreign country, always do some research about the person first. Ask around, Google them…</a:t>
            </a:r>
          </a:p>
          <a:p>
            <a:pPr marL="2133600" lvl="4" indent="-304800">
              <a:lnSpc>
                <a:spcPct val="90000"/>
              </a:lnSpc>
              <a:spcBef>
                <a:spcPts val="600"/>
              </a:spcBef>
              <a:buClr>
                <a:srgbClr val="8FB08C"/>
              </a:buClr>
              <a:buFont typeface="Arial"/>
              <a:defRPr sz="2400"/>
            </a:pPr>
            <a:r>
              <a:rPr sz="2800" dirty="0"/>
              <a:t>Sexually transmitted diseases are just as prevalent abroad as they are here. Take precaution—ALWAYS!</a:t>
            </a:r>
          </a:p>
          <a:p>
            <a:pPr marL="2133600" lvl="4" indent="-304800">
              <a:lnSpc>
                <a:spcPct val="90000"/>
              </a:lnSpc>
              <a:spcBef>
                <a:spcPts val="600"/>
              </a:spcBef>
              <a:buClr>
                <a:srgbClr val="8FB08C"/>
              </a:buClr>
              <a:buFont typeface="Arial"/>
              <a:defRPr sz="2400"/>
            </a:pPr>
            <a:r>
              <a:rPr sz="2800" dirty="0"/>
              <a:t>Never hitchhike or accept a ride from a stranger.</a:t>
            </a:r>
          </a:p>
          <a:p>
            <a:pPr marL="2133600" lvl="4" indent="-304800">
              <a:lnSpc>
                <a:spcPct val="90000"/>
              </a:lnSpc>
              <a:spcBef>
                <a:spcPts val="600"/>
              </a:spcBef>
              <a:buClr>
                <a:srgbClr val="8FB08C"/>
              </a:buClr>
              <a:buFont typeface="Arial"/>
              <a:defRPr sz="2400"/>
            </a:pPr>
            <a:r>
              <a:rPr sz="2800" dirty="0"/>
              <a:t>Maintain contact with friends—Let people know where you are going.</a:t>
            </a:r>
          </a:p>
          <a:p>
            <a:pPr marL="2133600" lvl="4" indent="-304800">
              <a:lnSpc>
                <a:spcPct val="90000"/>
              </a:lnSpc>
              <a:spcBef>
                <a:spcPts val="600"/>
              </a:spcBef>
              <a:buClr>
                <a:srgbClr val="8FB08C"/>
              </a:buClr>
              <a:buFont typeface="Arial"/>
              <a:defRPr sz="2400"/>
            </a:pPr>
            <a:r>
              <a:rPr sz="2800" dirty="0"/>
              <a:t>Keep emergency contacts at hand.</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218">
                                            <p:bg/>
                                          </p:spTgt>
                                        </p:tgtEl>
                                        <p:attrNameLst>
                                          <p:attrName>style.visibility</p:attrName>
                                        </p:attrNameLst>
                                      </p:cBhvr>
                                      <p:to>
                                        <p:strVal val="visible"/>
                                      </p:to>
                                    </p:set>
                                    <p:animEffect transition="in" filter="fade">
                                      <p:cBhvr>
                                        <p:cTn id="7" dur="2000"/>
                                        <p:tgtEl>
                                          <p:spTgt spid="218">
                                            <p:bg/>
                                          </p:spTgt>
                                        </p:tgtEl>
                                      </p:cBhvr>
                                    </p:animEffect>
                                  </p:childTnLst>
                                </p:cTn>
                              </p:par>
                              <p:par>
                                <p:cTn id="8" presetID="10" presetClass="entr" presetSubtype="0" fill="hold" grpId="0" nodeType="withEffect">
                                  <p:stCondLst>
                                    <p:cond delay="0"/>
                                  </p:stCondLst>
                                  <p:iterate>
                                    <p:tmAbs val="0"/>
                                  </p:iterate>
                                  <p:childTnLst>
                                    <p:set>
                                      <p:cBhvr>
                                        <p:cTn id="9" fill="hold"/>
                                        <p:tgtEl>
                                          <p:spTgt spid="218">
                                            <p:txEl>
                                              <p:pRg st="0" end="0"/>
                                            </p:txEl>
                                          </p:spTgt>
                                        </p:tgtEl>
                                        <p:attrNameLst>
                                          <p:attrName>style.visibility</p:attrName>
                                        </p:attrNameLst>
                                      </p:cBhvr>
                                      <p:to>
                                        <p:strVal val="visible"/>
                                      </p:to>
                                    </p:set>
                                    <p:animEffect transition="in" filter="fade">
                                      <p:cBhvr>
                                        <p:cTn id="10" dur="2000"/>
                                        <p:tgtEl>
                                          <p:spTgt spid="21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fill="hold" grpId="0" nodeType="clickEffect">
                                  <p:stCondLst>
                                    <p:cond delay="0"/>
                                  </p:stCondLst>
                                  <p:iterate>
                                    <p:tmAbs val="0"/>
                                  </p:iterate>
                                  <p:childTnLst>
                                    <p:set>
                                      <p:cBhvr>
                                        <p:cTn id="14" fill="hold"/>
                                        <p:tgtEl>
                                          <p:spTgt spid="218">
                                            <p:txEl>
                                              <p:pRg st="1" end="1"/>
                                            </p:txEl>
                                          </p:spTgt>
                                        </p:tgtEl>
                                        <p:attrNameLst>
                                          <p:attrName>style.visibility</p:attrName>
                                        </p:attrNameLst>
                                      </p:cBhvr>
                                      <p:to>
                                        <p:strVal val="visible"/>
                                      </p:to>
                                    </p:set>
                                    <p:animEffect transition="in" filter="fade">
                                      <p:cBhvr>
                                        <p:cTn id="15" dur="2000"/>
                                        <p:tgtEl>
                                          <p:spTgt spid="218">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fill="hold" grpId="0" nodeType="clickEffect">
                                  <p:stCondLst>
                                    <p:cond delay="0"/>
                                  </p:stCondLst>
                                  <p:iterate>
                                    <p:tmAbs val="0"/>
                                  </p:iterate>
                                  <p:childTnLst>
                                    <p:set>
                                      <p:cBhvr>
                                        <p:cTn id="19" fill="hold"/>
                                        <p:tgtEl>
                                          <p:spTgt spid="218">
                                            <p:txEl>
                                              <p:pRg st="2" end="2"/>
                                            </p:txEl>
                                          </p:spTgt>
                                        </p:tgtEl>
                                        <p:attrNameLst>
                                          <p:attrName>style.visibility</p:attrName>
                                        </p:attrNameLst>
                                      </p:cBhvr>
                                      <p:to>
                                        <p:strVal val="visible"/>
                                      </p:to>
                                    </p:set>
                                    <p:animEffect transition="in" filter="fade">
                                      <p:cBhvr>
                                        <p:cTn id="20" dur="2000"/>
                                        <p:tgtEl>
                                          <p:spTgt spid="218">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fill="hold" grpId="0" nodeType="clickEffect">
                                  <p:stCondLst>
                                    <p:cond delay="0"/>
                                  </p:stCondLst>
                                  <p:iterate>
                                    <p:tmAbs val="0"/>
                                  </p:iterate>
                                  <p:childTnLst>
                                    <p:set>
                                      <p:cBhvr>
                                        <p:cTn id="24" fill="hold"/>
                                        <p:tgtEl>
                                          <p:spTgt spid="218">
                                            <p:txEl>
                                              <p:pRg st="3" end="3"/>
                                            </p:txEl>
                                          </p:spTgt>
                                        </p:tgtEl>
                                        <p:attrNameLst>
                                          <p:attrName>style.visibility</p:attrName>
                                        </p:attrNameLst>
                                      </p:cBhvr>
                                      <p:to>
                                        <p:strVal val="visible"/>
                                      </p:to>
                                    </p:set>
                                    <p:animEffect transition="in" filter="fade">
                                      <p:cBhvr>
                                        <p:cTn id="25" dur="2000"/>
                                        <p:tgtEl>
                                          <p:spTgt spid="218">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fill="hold" grpId="0" nodeType="clickEffect">
                                  <p:stCondLst>
                                    <p:cond delay="0"/>
                                  </p:stCondLst>
                                  <p:iterate>
                                    <p:tmAbs val="0"/>
                                  </p:iterate>
                                  <p:childTnLst>
                                    <p:set>
                                      <p:cBhvr>
                                        <p:cTn id="29" fill="hold"/>
                                        <p:tgtEl>
                                          <p:spTgt spid="218">
                                            <p:txEl>
                                              <p:pRg st="4" end="4"/>
                                            </p:txEl>
                                          </p:spTgt>
                                        </p:tgtEl>
                                        <p:attrNameLst>
                                          <p:attrName>style.visibility</p:attrName>
                                        </p:attrNameLst>
                                      </p:cBhvr>
                                      <p:to>
                                        <p:strVal val="visible"/>
                                      </p:to>
                                    </p:set>
                                    <p:animEffect transition="in" filter="fade">
                                      <p:cBhvr>
                                        <p:cTn id="30" dur="2000"/>
                                        <p:tgtEl>
                                          <p:spTgt spid="218">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fill="hold" grpId="0" nodeType="clickEffect">
                                  <p:stCondLst>
                                    <p:cond delay="0"/>
                                  </p:stCondLst>
                                  <p:iterate>
                                    <p:tmAbs val="0"/>
                                  </p:iterate>
                                  <p:childTnLst>
                                    <p:set>
                                      <p:cBhvr>
                                        <p:cTn id="34" fill="hold"/>
                                        <p:tgtEl>
                                          <p:spTgt spid="218">
                                            <p:txEl>
                                              <p:pRg st="5" end="5"/>
                                            </p:txEl>
                                          </p:spTgt>
                                        </p:tgtEl>
                                        <p:attrNameLst>
                                          <p:attrName>style.visibility</p:attrName>
                                        </p:attrNameLst>
                                      </p:cBhvr>
                                      <p:to>
                                        <p:strVal val="visible"/>
                                      </p:to>
                                    </p:set>
                                    <p:animEffect transition="in" filter="fade">
                                      <p:cBhvr>
                                        <p:cTn id="35" dur="2000"/>
                                        <p:tgtEl>
                                          <p:spTgt spid="218">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fill="hold" grpId="0" nodeType="clickEffect">
                                  <p:stCondLst>
                                    <p:cond delay="0"/>
                                  </p:stCondLst>
                                  <p:iterate>
                                    <p:tmAbs val="0"/>
                                  </p:iterate>
                                  <p:childTnLst>
                                    <p:set>
                                      <p:cBhvr>
                                        <p:cTn id="39" fill="hold"/>
                                        <p:tgtEl>
                                          <p:spTgt spid="218">
                                            <p:txEl>
                                              <p:pRg st="6" end="6"/>
                                            </p:txEl>
                                          </p:spTgt>
                                        </p:tgtEl>
                                        <p:attrNameLst>
                                          <p:attrName>style.visibility</p:attrName>
                                        </p:attrNameLst>
                                      </p:cBhvr>
                                      <p:to>
                                        <p:strVal val="visible"/>
                                      </p:to>
                                    </p:set>
                                    <p:animEffect transition="in" filter="fade">
                                      <p:cBhvr>
                                        <p:cTn id="40" dur="2000"/>
                                        <p:tgtEl>
                                          <p:spTgt spid="218">
                                            <p:txEl>
                                              <p:pRg st="6" end="6"/>
                                            </p:txEl>
                                          </p:spTgt>
                                        </p:tgtEl>
                                      </p:cBhvr>
                                    </p:animEffect>
                                  </p:childTnLst>
                                </p:cTn>
                              </p:par>
                              <p:par>
                                <p:cTn id="41" presetID="10" presetClass="entr" presetSubtype="0" fill="hold" grpId="0" nodeType="withEffect">
                                  <p:stCondLst>
                                    <p:cond delay="0"/>
                                  </p:stCondLst>
                                  <p:iterate>
                                    <p:tmAbs val="0"/>
                                  </p:iterate>
                                  <p:childTnLst>
                                    <p:set>
                                      <p:cBhvr>
                                        <p:cTn id="42" fill="hold"/>
                                        <p:tgtEl>
                                          <p:spTgt spid="218">
                                            <p:txEl>
                                              <p:pRg st="7" end="7"/>
                                            </p:txEl>
                                          </p:spTgt>
                                        </p:tgtEl>
                                        <p:attrNameLst>
                                          <p:attrName>style.visibility</p:attrName>
                                        </p:attrNameLst>
                                      </p:cBhvr>
                                      <p:to>
                                        <p:strVal val="visible"/>
                                      </p:to>
                                    </p:set>
                                    <p:animEffect transition="in" filter="fade">
                                      <p:cBhvr>
                                        <p:cTn id="43" dur="2000"/>
                                        <p:tgtEl>
                                          <p:spTgt spid="218">
                                            <p:txEl>
                                              <p:pRg st="7" end="7"/>
                                            </p:txEl>
                                          </p:spTgt>
                                        </p:tgtEl>
                                      </p:cBhvr>
                                    </p:animEffect>
                                  </p:childTnLst>
                                </p:cTn>
                              </p:par>
                              <p:par>
                                <p:cTn id="44" presetID="10" presetClass="entr" presetSubtype="0" fill="hold" grpId="0" nodeType="withEffect">
                                  <p:stCondLst>
                                    <p:cond delay="0"/>
                                  </p:stCondLst>
                                  <p:iterate>
                                    <p:tmAbs val="0"/>
                                  </p:iterate>
                                  <p:childTnLst>
                                    <p:set>
                                      <p:cBhvr>
                                        <p:cTn id="45" fill="hold"/>
                                        <p:tgtEl>
                                          <p:spTgt spid="218">
                                            <p:txEl>
                                              <p:pRg st="8" end="8"/>
                                            </p:txEl>
                                          </p:spTgt>
                                        </p:tgtEl>
                                        <p:attrNameLst>
                                          <p:attrName>style.visibility</p:attrName>
                                        </p:attrNameLst>
                                      </p:cBhvr>
                                      <p:to>
                                        <p:strVal val="visible"/>
                                      </p:to>
                                    </p:set>
                                    <p:animEffect transition="in" filter="fade">
                                      <p:cBhvr>
                                        <p:cTn id="46" dur="2000"/>
                                        <p:tgtEl>
                                          <p:spTgt spid="218">
                                            <p:txEl>
                                              <p:pRg st="8" end="8"/>
                                            </p:txEl>
                                          </p:spTgt>
                                        </p:tgtEl>
                                      </p:cBhvr>
                                    </p:animEffect>
                                  </p:childTnLst>
                                </p:cTn>
                              </p:par>
                              <p:par>
                                <p:cTn id="47" presetID="10" presetClass="entr" presetSubtype="0" fill="hold" grpId="0" nodeType="withEffect">
                                  <p:stCondLst>
                                    <p:cond delay="0"/>
                                  </p:stCondLst>
                                  <p:iterate>
                                    <p:tmAbs val="0"/>
                                  </p:iterate>
                                  <p:childTnLst>
                                    <p:set>
                                      <p:cBhvr>
                                        <p:cTn id="48" fill="hold"/>
                                        <p:tgtEl>
                                          <p:spTgt spid="218">
                                            <p:txEl>
                                              <p:pRg st="9" end="9"/>
                                            </p:txEl>
                                          </p:spTgt>
                                        </p:tgtEl>
                                        <p:attrNameLst>
                                          <p:attrName>style.visibility</p:attrName>
                                        </p:attrNameLst>
                                      </p:cBhvr>
                                      <p:to>
                                        <p:strVal val="visible"/>
                                      </p:to>
                                    </p:set>
                                    <p:animEffect transition="in" filter="fade">
                                      <p:cBhvr>
                                        <p:cTn id="49" dur="2000"/>
                                        <p:tgtEl>
                                          <p:spTgt spid="218">
                                            <p:txEl>
                                              <p:pRg st="9" end="9"/>
                                            </p:txEl>
                                          </p:spTgt>
                                        </p:tgtEl>
                                      </p:cBhvr>
                                    </p:animEffect>
                                  </p:childTnLst>
                                </p:cTn>
                              </p:par>
                              <p:par>
                                <p:cTn id="50" presetID="10" presetClass="entr" presetSubtype="0" fill="hold" grpId="0" nodeType="withEffect">
                                  <p:stCondLst>
                                    <p:cond delay="0"/>
                                  </p:stCondLst>
                                  <p:iterate>
                                    <p:tmAbs val="0"/>
                                  </p:iterate>
                                  <p:childTnLst>
                                    <p:set>
                                      <p:cBhvr>
                                        <p:cTn id="51" fill="hold"/>
                                        <p:tgtEl>
                                          <p:spTgt spid="218">
                                            <p:txEl>
                                              <p:pRg st="10" end="10"/>
                                            </p:txEl>
                                          </p:spTgt>
                                        </p:tgtEl>
                                        <p:attrNameLst>
                                          <p:attrName>style.visibility</p:attrName>
                                        </p:attrNameLst>
                                      </p:cBhvr>
                                      <p:to>
                                        <p:strVal val="visible"/>
                                      </p:to>
                                    </p:set>
                                    <p:animEffect transition="in" filter="fade">
                                      <p:cBhvr>
                                        <p:cTn id="52" dur="2000"/>
                                        <p:tgtEl>
                                          <p:spTgt spid="21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 grpId="0" build="p" animBg="1" advAuto="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le 1"/>
          <p:cNvSpPr txBox="1">
            <a:spLocks noGrp="1"/>
          </p:cNvSpPr>
          <p:nvPr>
            <p:ph type="title"/>
          </p:nvPr>
        </p:nvSpPr>
        <p:spPr>
          <a:prstGeom prst="rect">
            <a:avLst/>
          </a:prstGeom>
        </p:spPr>
        <p:txBody>
          <a:bodyPr/>
          <a:lstStyle/>
          <a:p>
            <a:pPr>
              <a:defRPr sz="3800"/>
            </a:pPr>
            <a:r>
              <a:t>Notes from the </a:t>
            </a:r>
            <a:br/>
            <a:r>
              <a:t>Student Health &amp; Wellness Center</a:t>
            </a:r>
          </a:p>
        </p:txBody>
      </p:sp>
      <p:sp>
        <p:nvSpPr>
          <p:cNvPr id="200" name="Content Placeholder 2"/>
          <p:cNvSpPr txBox="1">
            <a:spLocks noGrp="1"/>
          </p:cNvSpPr>
          <p:nvPr>
            <p:ph type="body" idx="1"/>
          </p:nvPr>
        </p:nvSpPr>
        <p:spPr>
          <a:prstGeom prst="rect">
            <a:avLst/>
          </a:prstGeom>
        </p:spPr>
        <p:txBody>
          <a:bodyPr>
            <a:normAutofit/>
          </a:bodyPr>
          <a:lstStyle/>
          <a:p>
            <a:pPr marL="438911" indent="-438911" defTabSz="560831">
              <a:spcBef>
                <a:spcPts val="4000"/>
              </a:spcBef>
              <a:defRPr sz="3455"/>
            </a:pPr>
            <a:r>
              <a:rPr dirty="0"/>
              <a:t>The new TB Skin test protocol and what it means to you as students</a:t>
            </a:r>
          </a:p>
          <a:p>
            <a:pPr marL="438911" indent="-438911" defTabSz="560831">
              <a:spcBef>
                <a:spcPts val="4000"/>
              </a:spcBef>
              <a:defRPr sz="3455"/>
            </a:pPr>
            <a:r>
              <a:rPr dirty="0"/>
              <a:t>Travel physical Exams and Vaccination requirements</a:t>
            </a:r>
          </a:p>
          <a:p>
            <a:pPr marL="438911" indent="-438911" defTabSz="560831">
              <a:spcBef>
                <a:spcPts val="4000"/>
              </a:spcBef>
              <a:defRPr sz="3455"/>
            </a:pPr>
            <a:r>
              <a:rPr dirty="0"/>
              <a:t>The importance of Flu Vaccine</a:t>
            </a:r>
          </a:p>
          <a:p>
            <a:pPr marL="2053481" lvl="4" indent="-297833" defTabSz="560831">
              <a:spcBef>
                <a:spcPts val="900"/>
              </a:spcBef>
              <a:buClr>
                <a:srgbClr val="8FB08C"/>
              </a:buClr>
              <a:buFont typeface="Arial"/>
              <a:defRPr sz="3648"/>
            </a:pPr>
            <a:r>
              <a:rPr dirty="0"/>
              <a:t>Ebola: </a:t>
            </a:r>
            <a:r>
              <a:rPr sz="2304" u="sng" dirty="0">
                <a:hlinkClick r:id="rId2"/>
              </a:rPr>
              <a:t>http://www.who.int/mediacentre/factsheets/fs103/en/</a:t>
            </a:r>
            <a:endParaRPr sz="2304" dirty="0"/>
          </a:p>
          <a:p>
            <a:pPr marL="2053481" lvl="4" indent="-297833" defTabSz="560831">
              <a:spcBef>
                <a:spcPts val="900"/>
              </a:spcBef>
              <a:buClr>
                <a:srgbClr val="8FB08C"/>
              </a:buClr>
              <a:buFont typeface="Arial"/>
              <a:defRPr sz="3648"/>
            </a:pPr>
            <a:r>
              <a:rPr dirty="0"/>
              <a:t>Health Information: </a:t>
            </a:r>
            <a:r>
              <a:rPr sz="2304" u="sng" dirty="0">
                <a:hlinkClick r:id="rId2"/>
              </a:rPr>
              <a:t>http://www.whittier.edu/academics/oip/studentresources</a:t>
            </a:r>
          </a:p>
          <a:p>
            <a:pPr marL="2053481" lvl="4" indent="-297833" defTabSz="560831">
              <a:spcBef>
                <a:spcPts val="900"/>
              </a:spcBef>
              <a:buClr>
                <a:srgbClr val="8FB08C"/>
              </a:buClr>
              <a:buFont typeface="Arial"/>
              <a:defRPr sz="3648"/>
            </a:pPr>
            <a:r>
              <a:rPr dirty="0"/>
              <a:t>COVID: Follow your programs local instructions and ask about return travel requirements to U.S.</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itle 1"/>
          <p:cNvSpPr txBox="1">
            <a:spLocks noGrp="1"/>
          </p:cNvSpPr>
          <p:nvPr>
            <p:ph type="title"/>
          </p:nvPr>
        </p:nvSpPr>
        <p:spPr>
          <a:prstGeom prst="rect">
            <a:avLst/>
          </a:prstGeom>
        </p:spPr>
        <p:txBody>
          <a:bodyPr/>
          <a:lstStyle/>
          <a:p>
            <a:pPr>
              <a:defRPr sz="4000"/>
            </a:pPr>
            <a:r>
              <a:t>TB Skin Test Requirement Upon Return</a:t>
            </a:r>
            <a:br/>
            <a:endParaRPr/>
          </a:p>
        </p:txBody>
      </p:sp>
      <p:sp>
        <p:nvSpPr>
          <p:cNvPr id="203" name="Content Placeholder 2"/>
          <p:cNvSpPr txBox="1">
            <a:spLocks noGrp="1"/>
          </p:cNvSpPr>
          <p:nvPr>
            <p:ph type="body" idx="1"/>
          </p:nvPr>
        </p:nvSpPr>
        <p:spPr>
          <a:prstGeom prst="rect">
            <a:avLst/>
          </a:prstGeom>
        </p:spPr>
        <p:txBody>
          <a:bodyPr/>
          <a:lstStyle/>
          <a:p>
            <a:pPr marL="0" indent="0">
              <a:spcBef>
                <a:spcPts val="500"/>
              </a:spcBef>
              <a:buNone/>
              <a:defRPr sz="2200"/>
            </a:pPr>
            <a:r>
              <a:rPr dirty="0"/>
              <a:t>1. Call the Student Health &amp; WC  at </a:t>
            </a:r>
            <a:r>
              <a:rPr u="sng" dirty="0"/>
              <a:t>562-464-4548</a:t>
            </a:r>
            <a:r>
              <a:rPr dirty="0"/>
              <a:t> with your return date from your travels</a:t>
            </a:r>
          </a:p>
          <a:p>
            <a:pPr marL="0" indent="0">
              <a:spcBef>
                <a:spcPts val="500"/>
              </a:spcBef>
              <a:buNone/>
              <a:defRPr sz="2200"/>
            </a:pPr>
            <a:endParaRPr lang="en-US" dirty="0"/>
          </a:p>
          <a:p>
            <a:pPr marL="0" indent="0">
              <a:spcBef>
                <a:spcPts val="500"/>
              </a:spcBef>
              <a:buNone/>
              <a:defRPr sz="2200"/>
            </a:pPr>
            <a:r>
              <a:rPr dirty="0"/>
              <a:t>2.  A TB skin test is due 10-12</a:t>
            </a:r>
            <a:r>
              <a:rPr baseline="30545" dirty="0"/>
              <a:t> </a:t>
            </a:r>
            <a:r>
              <a:rPr dirty="0"/>
              <a:t>weeks upon your return from your travel abroad program. Please note that some students will require a 1 step TB skin test and others a 2 step.  This will depend on the country(</a:t>
            </a:r>
            <a:r>
              <a:rPr dirty="0" err="1"/>
              <a:t>ies</a:t>
            </a:r>
            <a:r>
              <a:rPr dirty="0"/>
              <a:t>) you have traveled to. The Student Health &amp; WC will inform you by email and phone call whether you will need a 1 step or 2 step.  This can be done at the Student Health &amp; Wellness Center or your own medical provider.  If you opt to have the test done off campus, please provide us with medical documentation of the date the TB skin(s) was given,  the date the TB skin test was read and the results.  If the TB skin is positive, you will need a chest X-ray as well.  You will need to provide us with a copy of the X-ray results</a:t>
            </a:r>
            <a:r>
              <a:rPr lang="en-US" dirty="0"/>
              <a:t>.</a:t>
            </a:r>
          </a:p>
          <a:p>
            <a:pPr marL="0" indent="0">
              <a:spcBef>
                <a:spcPts val="500"/>
              </a:spcBef>
              <a:buNone/>
              <a:defRPr sz="2200"/>
            </a:pPr>
            <a:endParaRPr lang="en-US" dirty="0"/>
          </a:p>
          <a:p>
            <a:pPr marL="0" indent="0">
              <a:spcBef>
                <a:spcPts val="500"/>
              </a:spcBef>
              <a:buNone/>
              <a:defRPr sz="2200"/>
            </a:pPr>
            <a:r>
              <a:rPr dirty="0"/>
              <a:t>A hold will be placed on your account if our office does not receive proof by the 10</a:t>
            </a:r>
            <a:r>
              <a:rPr baseline="30545" dirty="0"/>
              <a:t>th</a:t>
            </a:r>
            <a:r>
              <a:rPr dirty="0"/>
              <a:t> week upon return</a:t>
            </a:r>
            <a:r>
              <a:rPr lang="en-US" dirty="0"/>
              <a:t>.</a:t>
            </a:r>
          </a:p>
          <a:p>
            <a:pPr marL="0" indent="0">
              <a:spcBef>
                <a:spcPts val="500"/>
              </a:spcBef>
              <a:buNone/>
              <a:defRPr sz="2200"/>
            </a:pPr>
            <a:endParaRPr lang="en-US" dirty="0"/>
          </a:p>
          <a:p>
            <a:pPr marL="0" indent="0">
              <a:spcBef>
                <a:spcPts val="500"/>
              </a:spcBef>
              <a:buNone/>
              <a:defRPr sz="2200"/>
            </a:pPr>
            <a:r>
              <a:rPr dirty="0"/>
              <a:t>If you have not completed this requirement by the 12</a:t>
            </a:r>
            <a:r>
              <a:rPr baseline="30545" dirty="0"/>
              <a:t>th</a:t>
            </a:r>
            <a:r>
              <a:rPr dirty="0"/>
              <a:t> week, you will be placed on Interim Suspension for failure to comply</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itle 1"/>
          <p:cNvSpPr txBox="1">
            <a:spLocks noGrp="1"/>
          </p:cNvSpPr>
          <p:nvPr>
            <p:ph type="ctrTitle"/>
          </p:nvPr>
        </p:nvSpPr>
        <p:spPr>
          <a:prstGeom prst="rect">
            <a:avLst/>
          </a:prstGeom>
        </p:spPr>
        <p:txBody>
          <a:bodyPr/>
          <a:lstStyle/>
          <a:p>
            <a:pPr>
              <a:defRPr sz="5200"/>
            </a:pPr>
            <a:r>
              <a:rPr lang="en-US" dirty="0"/>
              <a:t>Insurance</a:t>
            </a:r>
            <a:endParaRPr dirty="0"/>
          </a:p>
        </p:txBody>
      </p:sp>
      <p:sp>
        <p:nvSpPr>
          <p:cNvPr id="194" name="Subtitle 2"/>
          <p:cNvSpPr txBox="1">
            <a:spLocks noGrp="1"/>
          </p:cNvSpPr>
          <p:nvPr>
            <p:ph type="subTitle" sz="quarter" idx="1"/>
          </p:nvPr>
        </p:nvSpPr>
        <p:spPr>
          <a:prstGeom prst="rect">
            <a:avLst/>
          </a:prstGeom>
        </p:spPr>
        <p:txBody>
          <a:bodyPr/>
          <a:lstStyle>
            <a:lvl1pPr>
              <a:defRPr spc="325"/>
            </a:lvl1pPr>
          </a:lstStyle>
          <a:p>
            <a:r>
              <a:t>What Expect. Responsibilities. Rewards.</a:t>
            </a:r>
          </a:p>
        </p:txBody>
      </p:sp>
    </p:spTree>
    <p:extLst>
      <p:ext uri="{BB962C8B-B14F-4D97-AF65-F5344CB8AC3E}">
        <p14:creationId xmlns:p14="http://schemas.microsoft.com/office/powerpoint/2010/main" val="2043355817"/>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Title 1"/>
          <p:cNvSpPr txBox="1">
            <a:spLocks noGrp="1"/>
          </p:cNvSpPr>
          <p:nvPr>
            <p:ph type="title"/>
          </p:nvPr>
        </p:nvSpPr>
        <p:spPr>
          <a:prstGeom prst="rect">
            <a:avLst/>
          </a:prstGeom>
        </p:spPr>
        <p:txBody>
          <a:bodyPr/>
          <a:lstStyle>
            <a:lvl1pPr>
              <a:defRPr>
                <a:solidFill>
                  <a:srgbClr val="178FB5"/>
                </a:solidFill>
              </a:defRPr>
            </a:lvl1pPr>
          </a:lstStyle>
          <a:p>
            <a:r>
              <a:t>Insurance Plans</a:t>
            </a:r>
          </a:p>
        </p:txBody>
      </p:sp>
      <p:sp>
        <p:nvSpPr>
          <p:cNvPr id="212" name="Content Placeholder 2"/>
          <p:cNvSpPr txBox="1">
            <a:spLocks noGrp="1"/>
          </p:cNvSpPr>
          <p:nvPr>
            <p:ph type="body" idx="1"/>
          </p:nvPr>
        </p:nvSpPr>
        <p:spPr>
          <a:prstGeom prst="rect">
            <a:avLst/>
          </a:prstGeom>
        </p:spPr>
        <p:txBody>
          <a:bodyPr/>
          <a:lstStyle/>
          <a:p>
            <a:pPr marL="384048" indent="-384048">
              <a:lnSpc>
                <a:spcPct val="90000"/>
              </a:lnSpc>
              <a:spcBef>
                <a:spcPts val="600"/>
              </a:spcBef>
              <a:buFont typeface="Arial"/>
              <a:defRPr sz="2800"/>
            </a:pPr>
            <a:r>
              <a:rPr dirty="0"/>
              <a:t>Whittier College requires all students to carry comprehensive medical and accident insurance during their time abroad that provides coverage to those sick or injured outside of the United States.</a:t>
            </a:r>
          </a:p>
          <a:p>
            <a:pPr marL="384048" indent="-384048">
              <a:lnSpc>
                <a:spcPct val="90000"/>
              </a:lnSpc>
              <a:spcBef>
                <a:spcPts val="600"/>
              </a:spcBef>
              <a:buFont typeface="Arial"/>
              <a:defRPr sz="2800"/>
            </a:pPr>
            <a:r>
              <a:rPr lang="en-US" dirty="0"/>
              <a:t>Many</a:t>
            </a:r>
            <a:r>
              <a:rPr dirty="0"/>
              <a:t> programs provide students with overseas insurance</a:t>
            </a:r>
            <a:r>
              <a:rPr lang="en-US" dirty="0"/>
              <a:t> – make sure to check whether it does or doesn’t.</a:t>
            </a:r>
          </a:p>
          <a:p>
            <a:pPr marL="384048" indent="-384048">
              <a:lnSpc>
                <a:spcPct val="90000"/>
              </a:lnSpc>
              <a:spcBef>
                <a:spcPts val="600"/>
              </a:spcBef>
              <a:buFont typeface="Arial"/>
              <a:defRPr sz="2800"/>
            </a:pPr>
            <a:r>
              <a:rPr dirty="0"/>
              <a:t>If your program does not, a policy will be purchased by the OIP on your behalf</a:t>
            </a:r>
            <a:endParaRPr sz="3000" dirty="0"/>
          </a:p>
          <a:p>
            <a:pPr marL="0" lvl="1" indent="457200">
              <a:lnSpc>
                <a:spcPct val="90000"/>
              </a:lnSpc>
              <a:spcBef>
                <a:spcPts val="700"/>
              </a:spcBef>
              <a:buSzTx/>
              <a:buNone/>
              <a:defRPr sz="2200">
                <a:solidFill>
                  <a:srgbClr val="646B86"/>
                </a:solidFill>
              </a:defRPr>
            </a:pPr>
            <a:endParaRPr sz="3000" dirty="0"/>
          </a:p>
          <a:p>
            <a:pPr marL="2148839" lvl="4" indent="-320039">
              <a:lnSpc>
                <a:spcPct val="90000"/>
              </a:lnSpc>
              <a:spcBef>
                <a:spcPts val="600"/>
              </a:spcBef>
              <a:buClr>
                <a:srgbClr val="8FB08C"/>
              </a:buClr>
              <a:buFont typeface="Arial"/>
              <a:defRPr sz="2800"/>
            </a:pPr>
            <a:r>
              <a:rPr b="1" dirty="0">
                <a:latin typeface="Helvetica Neue"/>
                <a:ea typeface="Helvetica Neue"/>
                <a:cs typeface="Helvetica Neue"/>
                <a:sym typeface="Helvetica Neue"/>
              </a:rPr>
              <a:t>Unless you indicate otherwise, the Whittier College Student Insurance will be your policy by default</a:t>
            </a:r>
            <a:r>
              <a:rPr dirty="0"/>
              <a:t>. </a:t>
            </a:r>
            <a:endParaRPr sz="2400" dirty="0"/>
          </a:p>
          <a:p>
            <a:pPr marL="2148839" lvl="4" indent="-320039">
              <a:lnSpc>
                <a:spcPct val="90000"/>
              </a:lnSpc>
              <a:spcBef>
                <a:spcPts val="600"/>
              </a:spcBef>
              <a:buClr>
                <a:srgbClr val="8FB08C"/>
              </a:buClr>
              <a:buFont typeface="Arial"/>
              <a:defRPr sz="2800"/>
            </a:pPr>
            <a:r>
              <a:rPr dirty="0"/>
              <a:t>To complete a waiver, please contact the Business Office.</a:t>
            </a:r>
            <a:endParaRPr sz="2400" dirty="0"/>
          </a:p>
          <a:p>
            <a:pPr marL="2148839" lvl="4" indent="-320039">
              <a:lnSpc>
                <a:spcPct val="90000"/>
              </a:lnSpc>
              <a:spcBef>
                <a:spcPts val="600"/>
              </a:spcBef>
              <a:buClr>
                <a:srgbClr val="8FB08C"/>
              </a:buClr>
              <a:buFont typeface="Arial"/>
              <a:defRPr sz="2800"/>
            </a:pPr>
            <a:r>
              <a:rPr dirty="0"/>
              <a:t>Students on exchanges/direct enroll will be issued </a:t>
            </a:r>
            <a:r>
              <a:rPr dirty="0" err="1"/>
              <a:t>iNext</a:t>
            </a:r>
            <a:r>
              <a:rPr dirty="0"/>
              <a:t> insurance starting </a:t>
            </a:r>
            <a:r>
              <a:rPr lang="en-US" b="1" dirty="0">
                <a:highlight>
                  <a:srgbClr val="FFFF00"/>
                </a:highlight>
              </a:rPr>
              <a:t>zzzz</a:t>
            </a:r>
            <a:r>
              <a:rPr dirty="0"/>
              <a:t> and ending </a:t>
            </a:r>
            <a:r>
              <a:rPr lang="en-US" b="1" dirty="0">
                <a:highlight>
                  <a:srgbClr val="FFFF00"/>
                </a:highlight>
              </a:rPr>
              <a:t>zzzz</a:t>
            </a:r>
            <a:r>
              <a:rPr dirty="0"/>
              <a:t>. If you need a date after May 31, email me your start and end dates.</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212">
                                            <p:bg/>
                                          </p:spTgt>
                                        </p:tgtEl>
                                        <p:attrNameLst>
                                          <p:attrName>style.visibility</p:attrName>
                                        </p:attrNameLst>
                                      </p:cBhvr>
                                      <p:to>
                                        <p:strVal val="visible"/>
                                      </p:to>
                                    </p:set>
                                    <p:animEffect transition="in" filter="fade">
                                      <p:cBhvr>
                                        <p:cTn id="7" dur="500"/>
                                        <p:tgtEl>
                                          <p:spTgt spid="212">
                                            <p:bg/>
                                          </p:spTgt>
                                        </p:tgtEl>
                                      </p:cBhvr>
                                    </p:animEffect>
                                  </p:childTnLst>
                                </p:cTn>
                              </p:par>
                              <p:par>
                                <p:cTn id="8" presetID="10" presetClass="entr" presetSubtype="0" fill="hold" grpId="0" nodeType="withEffect">
                                  <p:stCondLst>
                                    <p:cond delay="0"/>
                                  </p:stCondLst>
                                  <p:iterate>
                                    <p:tmAbs val="0"/>
                                  </p:iterate>
                                  <p:childTnLst>
                                    <p:set>
                                      <p:cBhvr>
                                        <p:cTn id="9" fill="hold"/>
                                        <p:tgtEl>
                                          <p:spTgt spid="212">
                                            <p:txEl>
                                              <p:pRg st="0" end="0"/>
                                            </p:txEl>
                                          </p:spTgt>
                                        </p:tgtEl>
                                        <p:attrNameLst>
                                          <p:attrName>style.visibility</p:attrName>
                                        </p:attrNameLst>
                                      </p:cBhvr>
                                      <p:to>
                                        <p:strVal val="visible"/>
                                      </p:to>
                                    </p:set>
                                    <p:animEffect transition="in" filter="fade">
                                      <p:cBhvr>
                                        <p:cTn id="10" dur="500"/>
                                        <p:tgtEl>
                                          <p:spTgt spid="21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fill="hold" grpId="0" nodeType="clickEffect">
                                  <p:stCondLst>
                                    <p:cond delay="0"/>
                                  </p:stCondLst>
                                  <p:iterate>
                                    <p:tmAbs val="0"/>
                                  </p:iterate>
                                  <p:childTnLst>
                                    <p:set>
                                      <p:cBhvr>
                                        <p:cTn id="14" fill="hold"/>
                                        <p:tgtEl>
                                          <p:spTgt spid="212">
                                            <p:txEl>
                                              <p:pRg st="1" end="1"/>
                                            </p:txEl>
                                          </p:spTgt>
                                        </p:tgtEl>
                                        <p:attrNameLst>
                                          <p:attrName>style.visibility</p:attrName>
                                        </p:attrNameLst>
                                      </p:cBhvr>
                                      <p:to>
                                        <p:strVal val="visible"/>
                                      </p:to>
                                    </p:set>
                                    <p:animEffect transition="in" filter="fade">
                                      <p:cBhvr>
                                        <p:cTn id="15" dur="500"/>
                                        <p:tgtEl>
                                          <p:spTgt spid="21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fill="hold" grpId="0" nodeType="clickEffect">
                                  <p:stCondLst>
                                    <p:cond delay="0"/>
                                  </p:stCondLst>
                                  <p:iterate>
                                    <p:tmAbs val="0"/>
                                  </p:iterate>
                                  <p:childTnLst>
                                    <p:set>
                                      <p:cBhvr>
                                        <p:cTn id="19" fill="hold"/>
                                        <p:tgtEl>
                                          <p:spTgt spid="212">
                                            <p:txEl>
                                              <p:pRg st="2" end="2"/>
                                            </p:txEl>
                                          </p:spTgt>
                                        </p:tgtEl>
                                        <p:attrNameLst>
                                          <p:attrName>style.visibility</p:attrName>
                                        </p:attrNameLst>
                                      </p:cBhvr>
                                      <p:to>
                                        <p:strVal val="visible"/>
                                      </p:to>
                                    </p:set>
                                    <p:animEffect transition="in" filter="fade">
                                      <p:cBhvr>
                                        <p:cTn id="20" dur="500"/>
                                        <p:tgtEl>
                                          <p:spTgt spid="212">
                                            <p:txEl>
                                              <p:pRg st="2" end="2"/>
                                            </p:txEl>
                                          </p:spTgt>
                                        </p:tgtEl>
                                      </p:cBhvr>
                                    </p:animEffect>
                                  </p:childTnLst>
                                </p:cTn>
                              </p:par>
                              <p:par>
                                <p:cTn id="21" presetID="10" presetClass="entr" presetSubtype="0" fill="hold" grpId="0" nodeType="withEffect">
                                  <p:stCondLst>
                                    <p:cond delay="0"/>
                                  </p:stCondLst>
                                  <p:iterate>
                                    <p:tmAbs val="0"/>
                                  </p:iterate>
                                  <p:childTnLst>
                                    <p:set>
                                      <p:cBhvr>
                                        <p:cTn id="22" fill="hold"/>
                                        <p:tgtEl>
                                          <p:spTgt spid="212">
                                            <p:txEl>
                                              <p:pRg st="4" end="4"/>
                                            </p:txEl>
                                          </p:spTgt>
                                        </p:tgtEl>
                                        <p:attrNameLst>
                                          <p:attrName>style.visibility</p:attrName>
                                        </p:attrNameLst>
                                      </p:cBhvr>
                                      <p:to>
                                        <p:strVal val="visible"/>
                                      </p:to>
                                    </p:set>
                                    <p:animEffect transition="in" filter="fade">
                                      <p:cBhvr>
                                        <p:cTn id="23" dur="500"/>
                                        <p:tgtEl>
                                          <p:spTgt spid="212">
                                            <p:txEl>
                                              <p:pRg st="4" end="4"/>
                                            </p:txEl>
                                          </p:spTgt>
                                        </p:tgtEl>
                                      </p:cBhvr>
                                    </p:animEffect>
                                  </p:childTnLst>
                                </p:cTn>
                              </p:par>
                              <p:par>
                                <p:cTn id="24" presetID="10" presetClass="entr" presetSubtype="0" fill="hold" grpId="0" nodeType="withEffect">
                                  <p:stCondLst>
                                    <p:cond delay="0"/>
                                  </p:stCondLst>
                                  <p:iterate>
                                    <p:tmAbs val="0"/>
                                  </p:iterate>
                                  <p:childTnLst>
                                    <p:set>
                                      <p:cBhvr>
                                        <p:cTn id="25" fill="hold"/>
                                        <p:tgtEl>
                                          <p:spTgt spid="212">
                                            <p:txEl>
                                              <p:pRg st="5" end="5"/>
                                            </p:txEl>
                                          </p:spTgt>
                                        </p:tgtEl>
                                        <p:attrNameLst>
                                          <p:attrName>style.visibility</p:attrName>
                                        </p:attrNameLst>
                                      </p:cBhvr>
                                      <p:to>
                                        <p:strVal val="visible"/>
                                      </p:to>
                                    </p:set>
                                    <p:animEffect transition="in" filter="fade">
                                      <p:cBhvr>
                                        <p:cTn id="26" dur="500"/>
                                        <p:tgtEl>
                                          <p:spTgt spid="212">
                                            <p:txEl>
                                              <p:pRg st="5" end="5"/>
                                            </p:txEl>
                                          </p:spTgt>
                                        </p:tgtEl>
                                      </p:cBhvr>
                                    </p:animEffect>
                                  </p:childTnLst>
                                </p:cTn>
                              </p:par>
                              <p:par>
                                <p:cTn id="27" presetID="10" presetClass="entr" presetSubtype="0" fill="hold" grpId="0" nodeType="withEffect">
                                  <p:stCondLst>
                                    <p:cond delay="0"/>
                                  </p:stCondLst>
                                  <p:iterate>
                                    <p:tmAbs val="0"/>
                                  </p:iterate>
                                  <p:childTnLst>
                                    <p:set>
                                      <p:cBhvr>
                                        <p:cTn id="28" fill="hold"/>
                                        <p:tgtEl>
                                          <p:spTgt spid="212">
                                            <p:txEl>
                                              <p:pRg st="6" end="6"/>
                                            </p:txEl>
                                          </p:spTgt>
                                        </p:tgtEl>
                                        <p:attrNameLst>
                                          <p:attrName>style.visibility</p:attrName>
                                        </p:attrNameLst>
                                      </p:cBhvr>
                                      <p:to>
                                        <p:strVal val="visible"/>
                                      </p:to>
                                    </p:set>
                                    <p:animEffect transition="in" filter="fade">
                                      <p:cBhvr>
                                        <p:cTn id="29" dur="500"/>
                                        <p:tgtEl>
                                          <p:spTgt spid="2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 grpId="0" build="p" animBg="1" advAuto="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itle 1"/>
          <p:cNvSpPr txBox="1">
            <a:spLocks noGrp="1"/>
          </p:cNvSpPr>
          <p:nvPr>
            <p:ph type="ctrTitle"/>
          </p:nvPr>
        </p:nvSpPr>
        <p:spPr>
          <a:prstGeom prst="rect">
            <a:avLst/>
          </a:prstGeom>
        </p:spPr>
        <p:txBody>
          <a:bodyPr/>
          <a:lstStyle/>
          <a:p>
            <a:pPr>
              <a:defRPr sz="5200"/>
            </a:pPr>
            <a:r>
              <a:rPr lang="en-US" dirty="0"/>
              <a:t>Various Other Matters…</a:t>
            </a:r>
            <a:endParaRPr dirty="0"/>
          </a:p>
        </p:txBody>
      </p:sp>
      <p:sp>
        <p:nvSpPr>
          <p:cNvPr id="194" name="Subtitle 2"/>
          <p:cNvSpPr txBox="1">
            <a:spLocks noGrp="1"/>
          </p:cNvSpPr>
          <p:nvPr>
            <p:ph type="subTitle" sz="quarter" idx="1"/>
          </p:nvPr>
        </p:nvSpPr>
        <p:spPr>
          <a:prstGeom prst="rect">
            <a:avLst/>
          </a:prstGeom>
        </p:spPr>
        <p:txBody>
          <a:bodyPr/>
          <a:lstStyle>
            <a:lvl1pPr>
              <a:defRPr spc="325"/>
            </a:lvl1pPr>
          </a:lstStyle>
          <a:p>
            <a:r>
              <a:t>What Expect. Responsibilities. Rewards.</a:t>
            </a:r>
          </a:p>
        </p:txBody>
      </p:sp>
    </p:spTree>
    <p:extLst>
      <p:ext uri="{BB962C8B-B14F-4D97-AF65-F5344CB8AC3E}">
        <p14:creationId xmlns:p14="http://schemas.microsoft.com/office/powerpoint/2010/main" val="1660092227"/>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Title 1"/>
          <p:cNvSpPr txBox="1">
            <a:spLocks noGrp="1"/>
          </p:cNvSpPr>
          <p:nvPr>
            <p:ph type="title"/>
          </p:nvPr>
        </p:nvSpPr>
        <p:spPr>
          <a:prstGeom prst="rect">
            <a:avLst/>
          </a:prstGeom>
        </p:spPr>
        <p:txBody>
          <a:bodyPr/>
          <a:lstStyle/>
          <a:p>
            <a:r>
              <a:t>Money</a:t>
            </a:r>
          </a:p>
        </p:txBody>
      </p:sp>
      <p:sp>
        <p:nvSpPr>
          <p:cNvPr id="221" name="Content Placeholder 2"/>
          <p:cNvSpPr txBox="1">
            <a:spLocks noGrp="1"/>
          </p:cNvSpPr>
          <p:nvPr>
            <p:ph type="body" idx="1"/>
          </p:nvPr>
        </p:nvSpPr>
        <p:spPr>
          <a:xfrm>
            <a:off x="571499" y="2209928"/>
            <a:ext cx="11861801" cy="6667501"/>
          </a:xfrm>
          <a:prstGeom prst="rect">
            <a:avLst/>
          </a:prstGeom>
        </p:spPr>
        <p:txBody>
          <a:bodyPr/>
          <a:lstStyle/>
          <a:p>
            <a:pPr marL="0" indent="0">
              <a:spcBef>
                <a:spcPts val="800"/>
              </a:spcBef>
              <a:buSzTx/>
              <a:buNone/>
              <a:defRPr sz="3400">
                <a:solidFill>
                  <a:srgbClr val="648C61"/>
                </a:solidFill>
              </a:defRPr>
            </a:pPr>
            <a:r>
              <a:rPr dirty="0"/>
              <a:t>Remember: There are two things that you can do with your money; you can </a:t>
            </a:r>
            <a:r>
              <a:rPr i="1" dirty="0">
                <a:latin typeface="Georgia"/>
                <a:ea typeface="Georgia"/>
                <a:cs typeface="Georgia"/>
                <a:sym typeface="Georgia"/>
              </a:rPr>
              <a:t>buy things</a:t>
            </a:r>
            <a:r>
              <a:rPr dirty="0"/>
              <a:t> or </a:t>
            </a:r>
            <a:r>
              <a:rPr i="1" dirty="0">
                <a:latin typeface="Georgia"/>
                <a:ea typeface="Georgia"/>
                <a:cs typeface="Georgia"/>
                <a:sym typeface="Georgia"/>
              </a:rPr>
              <a:t>do things</a:t>
            </a:r>
            <a:r>
              <a:rPr dirty="0"/>
              <a:t>. </a:t>
            </a:r>
          </a:p>
          <a:p>
            <a:pPr marL="388620" indent="-388620">
              <a:spcBef>
                <a:spcPts val="800"/>
              </a:spcBef>
              <a:defRPr sz="3400"/>
            </a:pPr>
            <a:r>
              <a:rPr dirty="0"/>
              <a:t>Make sure your ATM/Debit/Credit cards can work internationally (4-digit PIN)</a:t>
            </a:r>
          </a:p>
          <a:p>
            <a:pPr marL="388620" indent="-388620">
              <a:spcBef>
                <a:spcPts val="800"/>
              </a:spcBef>
              <a:defRPr sz="3400"/>
            </a:pPr>
            <a:r>
              <a:rPr dirty="0"/>
              <a:t>Leave a photocopy of your ATM/Debit/credit card with your parents in case of loss or theft. </a:t>
            </a:r>
          </a:p>
          <a:p>
            <a:pPr marL="388620" indent="-388620">
              <a:spcBef>
                <a:spcPts val="800"/>
              </a:spcBef>
              <a:defRPr sz="3400"/>
            </a:pPr>
            <a:r>
              <a:rPr dirty="0"/>
              <a:t>Do not bring personal checks from the USA—they cannot be used abroad and banks will not cash them.</a:t>
            </a:r>
          </a:p>
          <a:p>
            <a:pPr marL="2152650" lvl="4" indent="-323850">
              <a:spcBef>
                <a:spcPts val="800"/>
              </a:spcBef>
              <a:buClr>
                <a:srgbClr val="8FB08C"/>
              </a:buClr>
              <a:buFont typeface="Arial"/>
              <a:defRPr sz="3400"/>
            </a:pPr>
            <a:r>
              <a:rPr dirty="0"/>
              <a:t>Power of Attorney or Online Banking</a:t>
            </a:r>
            <a:endParaRPr sz="2400" dirty="0"/>
          </a:p>
          <a:p>
            <a:pPr marL="2152650" lvl="4" indent="-323850">
              <a:spcBef>
                <a:spcPts val="800"/>
              </a:spcBef>
              <a:buClr>
                <a:srgbClr val="8FB08C"/>
              </a:buClr>
              <a:buFont typeface="Arial"/>
              <a:defRPr sz="3400"/>
            </a:pPr>
            <a:r>
              <a:rPr dirty="0"/>
              <a:t>Working abroad is practically non-existent and may violate your student visa terms.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itle 1"/>
          <p:cNvSpPr txBox="1">
            <a:spLocks noGrp="1"/>
          </p:cNvSpPr>
          <p:nvPr>
            <p:ph type="title"/>
          </p:nvPr>
        </p:nvSpPr>
        <p:spPr>
          <a:prstGeom prst="rect">
            <a:avLst/>
          </a:prstGeom>
        </p:spPr>
        <p:txBody>
          <a:bodyPr/>
          <a:lstStyle/>
          <a:p>
            <a:r>
              <a:t>Student Billing Report &amp; Financial Aid</a:t>
            </a:r>
          </a:p>
        </p:txBody>
      </p:sp>
      <p:graphicFrame>
        <p:nvGraphicFramePr>
          <p:cNvPr id="142" name="Table 3"/>
          <p:cNvGraphicFramePr/>
          <p:nvPr>
            <p:extLst>
              <p:ext uri="{D42A27DB-BD31-4B8C-83A1-F6EECF244321}">
                <p14:modId xmlns:p14="http://schemas.microsoft.com/office/powerpoint/2010/main" val="1525011548"/>
              </p:ext>
            </p:extLst>
          </p:nvPr>
        </p:nvGraphicFramePr>
        <p:xfrm>
          <a:off x="1669541" y="2308094"/>
          <a:ext cx="9665715" cy="5046529"/>
        </p:xfrm>
        <a:graphic>
          <a:graphicData uri="http://schemas.openxmlformats.org/drawingml/2006/table">
            <a:tbl>
              <a:tblPr firstRow="1" firstCol="1">
                <a:tableStyleId>{4C3C2611-4C71-4FC5-86AE-919BDF0F9419}</a:tableStyleId>
              </a:tblPr>
              <a:tblGrid>
                <a:gridCol w="1453237">
                  <a:extLst>
                    <a:ext uri="{9D8B030D-6E8A-4147-A177-3AD203B41FA5}">
                      <a16:colId xmlns:a16="http://schemas.microsoft.com/office/drawing/2014/main" val="20000"/>
                    </a:ext>
                  </a:extLst>
                </a:gridCol>
                <a:gridCol w="4224526">
                  <a:extLst>
                    <a:ext uri="{9D8B030D-6E8A-4147-A177-3AD203B41FA5}">
                      <a16:colId xmlns:a16="http://schemas.microsoft.com/office/drawing/2014/main" val="20001"/>
                    </a:ext>
                  </a:extLst>
                </a:gridCol>
                <a:gridCol w="3987952">
                  <a:extLst>
                    <a:ext uri="{9D8B030D-6E8A-4147-A177-3AD203B41FA5}">
                      <a16:colId xmlns:a16="http://schemas.microsoft.com/office/drawing/2014/main" val="20002"/>
                    </a:ext>
                  </a:extLst>
                </a:gridCol>
              </a:tblGrid>
              <a:tr h="796821">
                <a:tc>
                  <a:txBody>
                    <a:bodyPr/>
                    <a:lstStyle/>
                    <a:p>
                      <a:pPr algn="ctr" defTabSz="457200">
                        <a:defRPr sz="1800">
                          <a:solidFill>
                            <a:srgbClr val="000000"/>
                          </a:solidFill>
                        </a:defRPr>
                      </a:pPr>
                      <a:r>
                        <a:rPr sz="1400">
                          <a:solidFill>
                            <a:srgbClr val="FFFFFF"/>
                          </a:solidFill>
                        </a:rPr>
                        <a:t>Program Type</a:t>
                      </a:r>
                    </a:p>
                  </a:txBody>
                  <a:tcPr marL="50800" marR="50800" marT="50800" marB="50800" anchor="ctr" horzOverflow="overflow">
                    <a:lnL w="12700">
                      <a:solidFill>
                        <a:srgbClr val="000000"/>
                      </a:solidFill>
                      <a:miter lim="400000"/>
                    </a:lnL>
                  </a:tcPr>
                </a:tc>
                <a:tc>
                  <a:txBody>
                    <a:bodyPr/>
                    <a:lstStyle/>
                    <a:p>
                      <a:pPr algn="ctr" defTabSz="457200"/>
                      <a:r>
                        <a:t>AFFILIATE (3</a:t>
                      </a:r>
                      <a:r>
                        <a:rPr baseline="30428"/>
                        <a:t>rd</a:t>
                      </a:r>
                      <a:r>
                        <a:t> Party) Programs</a:t>
                      </a:r>
                      <a:endParaRPr sz="1600"/>
                    </a:p>
                    <a:p>
                      <a:pPr algn="ctr" defTabSz="457200"/>
                      <a:r>
                        <a:t>(AIFS, ISA, IES, CIEE, TEAN, etc.)</a:t>
                      </a:r>
                    </a:p>
                  </a:txBody>
                  <a:tcPr marL="50800" marR="50800" marT="50800" marB="50800" anchor="ctr" horzOverflow="overflow"/>
                </a:tc>
                <a:tc>
                  <a:txBody>
                    <a:bodyPr/>
                    <a:lstStyle/>
                    <a:p>
                      <a:pPr algn="ctr" defTabSz="457200">
                        <a:defRPr sz="1800">
                          <a:solidFill>
                            <a:srgbClr val="000000"/>
                          </a:solidFill>
                        </a:defRPr>
                      </a:pPr>
                      <a:r>
                        <a:rPr sz="1400" dirty="0">
                          <a:solidFill>
                            <a:srgbClr val="FFFFFF"/>
                          </a:solidFill>
                        </a:rPr>
                        <a:t>EXCHANGE (Poet Preferred) PROGRAMS</a:t>
                      </a:r>
                      <a:r>
                        <a:rPr lang="en-US" sz="1400" dirty="0">
                          <a:solidFill>
                            <a:srgbClr val="FFFFFF"/>
                          </a:solidFill>
                        </a:rPr>
                        <a:t> (</a:t>
                      </a:r>
                      <a:r>
                        <a:rPr sz="1400" dirty="0">
                          <a:solidFill>
                            <a:srgbClr val="FFFFFF"/>
                          </a:solidFill>
                        </a:rPr>
                        <a:t>Liverpool, Queen Mary…)</a:t>
                      </a:r>
                    </a:p>
                  </a:txBody>
                  <a:tcPr marL="50800" marR="50800" marT="50800" marB="50800" anchor="ctr" horzOverflow="overflow">
                    <a:lnR w="12700">
                      <a:solidFill>
                        <a:srgbClr val="000000"/>
                      </a:solidFill>
                      <a:miter lim="400000"/>
                    </a:lnR>
                  </a:tcPr>
                </a:tc>
                <a:extLst>
                  <a:ext uri="{0D108BD9-81ED-4DB2-BD59-A6C34878D82A}">
                    <a16:rowId xmlns:a16="http://schemas.microsoft.com/office/drawing/2014/main" val="10000"/>
                  </a:ext>
                </a:extLst>
              </a:tr>
              <a:tr h="1062427">
                <a:tc>
                  <a:txBody>
                    <a:bodyPr/>
                    <a:lstStyle/>
                    <a:p>
                      <a:pPr algn="ctr" defTabSz="457200">
                        <a:defRPr sz="1800">
                          <a:solidFill>
                            <a:srgbClr val="000000"/>
                          </a:solidFill>
                        </a:defRPr>
                      </a:pPr>
                      <a:r>
                        <a:rPr sz="1400">
                          <a:solidFill>
                            <a:srgbClr val="444444"/>
                          </a:solidFill>
                        </a:rPr>
                        <a:t>How you are charged</a:t>
                      </a:r>
                    </a:p>
                  </a:txBody>
                  <a:tcPr marL="50800" marR="50800" marT="50800" marB="50800" anchor="ctr" horzOverflow="overflow"/>
                </a:tc>
                <a:tc>
                  <a:txBody>
                    <a:bodyPr/>
                    <a:lstStyle/>
                    <a:p>
                      <a:pPr algn="ctr" defTabSz="457200">
                        <a:defRPr sz="1800">
                          <a:solidFill>
                            <a:srgbClr val="000000"/>
                          </a:solidFill>
                        </a:defRPr>
                      </a:pPr>
                      <a:r>
                        <a:rPr sz="1400" dirty="0">
                          <a:solidFill>
                            <a:srgbClr val="444444"/>
                          </a:solidFill>
                        </a:rPr>
                        <a:t>You pay your program for all fees and services</a:t>
                      </a:r>
                    </a:p>
                  </a:txBody>
                  <a:tcPr marL="50800" marR="50800" marT="50800" marB="50800" anchor="ctr" horzOverflow="overflow"/>
                </a:tc>
                <a:tc>
                  <a:txBody>
                    <a:bodyPr/>
                    <a:lstStyle/>
                    <a:p>
                      <a:pPr algn="ctr" defTabSz="457200">
                        <a:defRPr sz="1800">
                          <a:solidFill>
                            <a:srgbClr val="000000"/>
                          </a:solidFill>
                        </a:defRPr>
                      </a:pPr>
                      <a:r>
                        <a:rPr sz="1400" dirty="0">
                          <a:solidFill>
                            <a:srgbClr val="444444"/>
                          </a:solidFill>
                        </a:rPr>
                        <a:t>You will be charged your regular Whittier tuition only. You usually pay room and board to your abroad institution.</a:t>
                      </a:r>
                    </a:p>
                  </a:txBody>
                  <a:tcPr marL="50800" marR="50800" marT="50800" marB="50800" anchor="ctr" horzOverflow="overflow">
                    <a:lnR w="12700">
                      <a:solidFill>
                        <a:srgbClr val="000000"/>
                      </a:solidFill>
                      <a:miter lim="400000"/>
                    </a:lnR>
                  </a:tcPr>
                </a:tc>
                <a:extLst>
                  <a:ext uri="{0D108BD9-81ED-4DB2-BD59-A6C34878D82A}">
                    <a16:rowId xmlns:a16="http://schemas.microsoft.com/office/drawing/2014/main" val="10001"/>
                  </a:ext>
                </a:extLst>
              </a:tr>
              <a:tr h="3187281">
                <a:tc>
                  <a:txBody>
                    <a:bodyPr/>
                    <a:lstStyle/>
                    <a:p>
                      <a:pPr algn="ctr" defTabSz="457200"/>
                      <a:r>
                        <a:t>Some details (not exhaustive)</a:t>
                      </a:r>
                    </a:p>
                  </a:txBody>
                  <a:tcPr marL="50800" marR="50800" marT="50800" marB="50800" anchor="ctr" horzOverflow="overflow">
                    <a:lnB w="12700">
                      <a:solidFill>
                        <a:srgbClr val="000000"/>
                      </a:solidFill>
                      <a:miter lim="400000"/>
                    </a:lnB>
                  </a:tcPr>
                </a:tc>
                <a:tc>
                  <a:txBody>
                    <a:bodyPr/>
                    <a:lstStyle/>
                    <a:p>
                      <a:pPr marL="228600" indent="-228600" algn="l" defTabSz="457200">
                        <a:buSzPct val="100000"/>
                        <a:buChar char="•"/>
                      </a:pPr>
                      <a:r>
                        <a:rPr dirty="0"/>
                        <a:t>You are usually able to transfer state, federal and loans to your program.</a:t>
                      </a:r>
                    </a:p>
                    <a:p>
                      <a:pPr marL="228600" indent="-228600" algn="l" defTabSz="457200">
                        <a:buSzPct val="100000"/>
                        <a:buChar char="•"/>
                      </a:pPr>
                      <a:r>
                        <a:rPr dirty="0"/>
                        <a:t>Whittier aid (JGW, etc.) </a:t>
                      </a:r>
                      <a:r>
                        <a:rPr b="1" dirty="0"/>
                        <a:t>does not travel</a:t>
                      </a:r>
                      <a:r>
                        <a:rPr dirty="0"/>
                        <a:t>.</a:t>
                      </a:r>
                    </a:p>
                    <a:p>
                      <a:pPr marL="228600" indent="-228600" algn="l" defTabSz="457200">
                        <a:buSzPct val="100000"/>
                        <a:buChar char="•"/>
                      </a:pPr>
                      <a:r>
                        <a:rPr dirty="0"/>
                        <a:t>You get your GPS scholarship (minus any fees like health insurance)</a:t>
                      </a:r>
                    </a:p>
                    <a:p>
                      <a:pPr marL="228600" indent="-228600" algn="l" defTabSz="457200">
                        <a:buSzPct val="100000"/>
                        <a:buChar char="•"/>
                      </a:pPr>
                      <a:r>
                        <a:rPr dirty="0"/>
                        <a:t>Enroll in your courses at your exchange university.12 units equivalent or more.</a:t>
                      </a:r>
                    </a:p>
                    <a:p>
                      <a:pPr marL="228600" indent="-228600" algn="l" defTabSz="457200">
                        <a:buSzPct val="100000"/>
                        <a:buChar char="•"/>
                      </a:pPr>
                      <a:r>
                        <a:rPr dirty="0"/>
                        <a:t>Always complete your FAFSA and other materials before leaving or while abroad!</a:t>
                      </a:r>
                      <a:endParaRPr lang="en-US" dirty="0"/>
                    </a:p>
                    <a:p>
                      <a:pPr marL="228600" indent="-228600" algn="l" defTabSz="457200">
                        <a:buSzPct val="100000"/>
                        <a:buChar char="•"/>
                      </a:pPr>
                      <a:r>
                        <a:rPr lang="en-US" dirty="0"/>
                        <a:t>Must be enrolled in INTD 380 at Whittier College</a:t>
                      </a:r>
                    </a:p>
                  </a:txBody>
                  <a:tcPr marL="50800" marR="50800" marT="50800" marB="50800" anchor="ctr" horzOverflow="overflow">
                    <a:lnB w="12700">
                      <a:solidFill>
                        <a:srgbClr val="000000"/>
                      </a:solidFill>
                      <a:miter lim="400000"/>
                    </a:lnB>
                  </a:tcPr>
                </a:tc>
                <a:tc>
                  <a:txBody>
                    <a:bodyPr/>
                    <a:lstStyle/>
                    <a:p>
                      <a:pPr algn="l" defTabSz="457200"/>
                      <a:endParaRPr dirty="0"/>
                    </a:p>
                    <a:p>
                      <a:pPr marL="254000" indent="-254000" algn="l" defTabSz="457200">
                        <a:buSzPct val="100000"/>
                        <a:buFont typeface="Symbol"/>
                        <a:buChar char="·"/>
                      </a:pPr>
                      <a:r>
                        <a:rPr dirty="0"/>
                        <a:t>Usual Whittier aid package </a:t>
                      </a:r>
                      <a:r>
                        <a:rPr b="1" dirty="0"/>
                        <a:t>does not usually change</a:t>
                      </a:r>
                      <a:r>
                        <a:rPr dirty="0"/>
                        <a:t> much (but no work-study)</a:t>
                      </a:r>
                    </a:p>
                    <a:p>
                      <a:pPr marL="254000" indent="-254000" algn="l" defTabSz="457200">
                        <a:buSzPct val="100000"/>
                        <a:buFont typeface="Symbol"/>
                        <a:buChar char="·"/>
                      </a:pPr>
                      <a:r>
                        <a:rPr dirty="0"/>
                        <a:t>Must be enrolled in </a:t>
                      </a:r>
                      <a:r>
                        <a:rPr lang="en-US" dirty="0"/>
                        <a:t>INTD</a:t>
                      </a:r>
                      <a:r>
                        <a:rPr dirty="0"/>
                        <a:t> 380 and continue with your normal Whittier College billing and aid practices.</a:t>
                      </a:r>
                    </a:p>
                    <a:p>
                      <a:pPr marL="254000" indent="-254000" algn="l" defTabSz="457200">
                        <a:buSzPct val="100000"/>
                        <a:buFont typeface="Symbol"/>
                        <a:buChar char="·"/>
                      </a:pPr>
                      <a:r>
                        <a:rPr dirty="0"/>
                        <a:t>You get your GPS scholarship (minus any fees like health insurance.)</a:t>
                      </a:r>
                    </a:p>
                    <a:p>
                      <a:pPr marL="254000" indent="-254000" algn="l" defTabSz="457200">
                        <a:buSzPct val="100000"/>
                        <a:buFont typeface="Symbol"/>
                        <a:buChar char="·"/>
                      </a:pPr>
                      <a:r>
                        <a:rPr dirty="0"/>
                        <a:t>Enroll in your courses at your exchange university. 12 units equivalent or more!</a:t>
                      </a:r>
                    </a:p>
                  </a:txBody>
                  <a:tcPr marL="50800" marR="50800" marT="50800" marB="50800" anchor="ctr" horzOverflow="overflow">
                    <a:lnR w="12700">
                      <a:solidFill>
                        <a:srgbClr val="000000"/>
                      </a:solidFill>
                      <a:miter lim="400000"/>
                    </a:lnR>
                    <a:lnB w="12700">
                      <a:solidFill>
                        <a:srgbClr val="000000"/>
                      </a:solidFill>
                      <a:miter lim="400000"/>
                    </a:lnB>
                  </a:tcPr>
                </a:tc>
                <a:extLst>
                  <a:ext uri="{0D108BD9-81ED-4DB2-BD59-A6C34878D82A}">
                    <a16:rowId xmlns:a16="http://schemas.microsoft.com/office/drawing/2014/main" val="10002"/>
                  </a:ext>
                </a:extLst>
              </a:tr>
            </a:tbl>
          </a:graphicData>
        </a:graphic>
      </p:graphicFrame>
      <p:sp>
        <p:nvSpPr>
          <p:cNvPr id="2" name="TextBox 1"/>
          <p:cNvSpPr txBox="1"/>
          <p:nvPr/>
        </p:nvSpPr>
        <p:spPr>
          <a:xfrm>
            <a:off x="571501" y="7584224"/>
            <a:ext cx="11861799"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lang="en-US" sz="1800" dirty="0"/>
              <a:t>Please note: In either case (affiliate or exchange), students need to be enrolled in INTD 380, </a:t>
            </a:r>
          </a:p>
          <a:p>
            <a:pPr marL="0" marR="0" indent="0" algn="ctr" defTabSz="584200" rtl="0" fontAlgn="auto" latinLnBrk="0" hangingPunct="0">
              <a:lnSpc>
                <a:spcPct val="100000"/>
              </a:lnSpc>
              <a:spcBef>
                <a:spcPts val="0"/>
              </a:spcBef>
              <a:spcAft>
                <a:spcPts val="0"/>
              </a:spcAft>
              <a:buClrTx/>
              <a:buSzTx/>
              <a:buFontTx/>
              <a:buNone/>
              <a:tabLst/>
            </a:pPr>
            <a:r>
              <a:rPr lang="en-US" sz="1800" dirty="0"/>
              <a:t>for 12 credits, at Whitter College during their semester abroad. This is a place holder for your study abroad units to be transferred upon receipt of your transcript.  </a:t>
            </a:r>
            <a:r>
              <a:rPr lang="en-US" sz="1800" u="sng" dirty="0"/>
              <a:t>The Office of International Programs will communicate with the WC registrar to have this done for you. Do not do this yourselves!</a:t>
            </a:r>
            <a:endParaRPr kumimoji="0" lang="en-US" sz="1800" b="0" i="0" u="sng" strike="noStrike" cap="none" spc="0" normalizeH="0" baseline="0" dirty="0">
              <a:ln>
                <a:noFill/>
              </a:ln>
              <a:solidFill>
                <a:srgbClr val="000000"/>
              </a:solidFill>
              <a:effectLst/>
              <a:uFillTx/>
              <a:sym typeface="Helvetica Neue Light"/>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Title 1"/>
          <p:cNvSpPr txBox="1">
            <a:spLocks noGrp="1"/>
          </p:cNvSpPr>
          <p:nvPr>
            <p:ph type="title"/>
          </p:nvPr>
        </p:nvSpPr>
        <p:spPr>
          <a:prstGeom prst="rect">
            <a:avLst/>
          </a:prstGeom>
        </p:spPr>
        <p:txBody>
          <a:bodyPr/>
          <a:lstStyle/>
          <a:p>
            <a:r>
              <a:t>Cell Phones &amp; Internet</a:t>
            </a:r>
          </a:p>
        </p:txBody>
      </p:sp>
      <p:sp>
        <p:nvSpPr>
          <p:cNvPr id="224" name="Content Placeholder 2"/>
          <p:cNvSpPr txBox="1">
            <a:spLocks noGrp="1"/>
          </p:cNvSpPr>
          <p:nvPr>
            <p:ph type="body" idx="1"/>
          </p:nvPr>
        </p:nvSpPr>
        <p:spPr>
          <a:prstGeom prst="rect">
            <a:avLst/>
          </a:prstGeom>
        </p:spPr>
        <p:txBody>
          <a:bodyPr/>
          <a:lstStyle/>
          <a:p>
            <a:pPr marL="0" indent="0">
              <a:buSzTx/>
              <a:buNone/>
              <a:defRPr>
                <a:solidFill>
                  <a:srgbClr val="648C61"/>
                </a:solidFill>
              </a:defRPr>
            </a:pPr>
            <a:r>
              <a:t>Remember the time difference when calling home!</a:t>
            </a:r>
          </a:p>
          <a:p>
            <a:pPr marL="384048" indent="-384048">
              <a:spcBef>
                <a:spcPts val="600"/>
              </a:spcBef>
              <a:defRPr sz="2800"/>
            </a:pPr>
            <a:r>
              <a:t>Contact your US carrier (AT&amp;T, Sprint, etc.) to inquire if your phone will work abroad and what the cost will be to operate.</a:t>
            </a:r>
          </a:p>
          <a:p>
            <a:pPr marL="384048" indent="-384048">
              <a:spcBef>
                <a:spcPts val="600"/>
              </a:spcBef>
              <a:defRPr sz="2800"/>
            </a:pPr>
            <a:r>
              <a:t>It is sometimes recommended that you purchase a cell phone once you arrive in your host country. </a:t>
            </a:r>
          </a:p>
          <a:p>
            <a:pPr marL="384048" indent="-384048">
              <a:spcBef>
                <a:spcPts val="600"/>
              </a:spcBef>
              <a:defRPr sz="2800"/>
            </a:pPr>
            <a:r>
              <a:t>DO NOT EXPECT TO HAVE THE SAME ACCESS OR SPEED OF ACCESS WHEN YOU ARE ABROAD! </a:t>
            </a:r>
          </a:p>
          <a:p>
            <a:pPr marL="2148839" lvl="4" indent="-320039">
              <a:spcBef>
                <a:spcPts val="600"/>
              </a:spcBef>
              <a:buClr>
                <a:srgbClr val="8FB08C"/>
              </a:buClr>
              <a:buFont typeface="Arial"/>
              <a:defRPr sz="2800"/>
            </a:pPr>
            <a:r>
              <a:t>Skype, FaceTime, etc.</a:t>
            </a:r>
            <a:endParaRPr sz="2400"/>
          </a:p>
          <a:p>
            <a:pPr marL="2148839" lvl="4" indent="-320039">
              <a:spcBef>
                <a:spcPts val="600"/>
              </a:spcBef>
              <a:buClr>
                <a:srgbClr val="8FB08C"/>
              </a:buClr>
              <a:buFont typeface="Arial"/>
              <a:defRPr sz="2800"/>
            </a:pPr>
            <a:r>
              <a:t>TSA—Technology Separation Anxiety</a:t>
            </a:r>
            <a:endParaRPr sz="2400"/>
          </a:p>
          <a:p>
            <a:pPr marL="2148839" lvl="4" indent="-320039">
              <a:spcBef>
                <a:spcPts val="600"/>
              </a:spcBef>
              <a:buClr>
                <a:srgbClr val="8FB08C"/>
              </a:buClr>
              <a:buFont typeface="Arial"/>
              <a:defRPr sz="2800"/>
            </a:pPr>
            <a:r>
              <a:t>Consider going “old school” and send your friends a letter or postcard through the post! </a:t>
            </a:r>
            <a:r>
              <a:rPr>
                <a:latin typeface="Wingdings"/>
                <a:ea typeface="Wingdings"/>
                <a:cs typeface="Wingdings"/>
                <a:sym typeface="Wingdings"/>
              </a:rPr>
              <a:t>☺</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Title 1"/>
          <p:cNvSpPr txBox="1">
            <a:spLocks noGrp="1"/>
          </p:cNvSpPr>
          <p:nvPr>
            <p:ph type="title"/>
          </p:nvPr>
        </p:nvSpPr>
        <p:spPr>
          <a:prstGeom prst="rect">
            <a:avLst/>
          </a:prstGeom>
        </p:spPr>
        <p:txBody>
          <a:bodyPr/>
          <a:lstStyle/>
          <a:p>
            <a:r>
              <a:t>Culture Shock</a:t>
            </a:r>
          </a:p>
        </p:txBody>
      </p:sp>
      <p:sp>
        <p:nvSpPr>
          <p:cNvPr id="229" name="Content Placeholder 2"/>
          <p:cNvSpPr txBox="1">
            <a:spLocks noGrp="1"/>
          </p:cNvSpPr>
          <p:nvPr>
            <p:ph type="body" idx="1"/>
          </p:nvPr>
        </p:nvSpPr>
        <p:spPr>
          <a:prstGeom prst="rect">
            <a:avLst/>
          </a:prstGeom>
        </p:spPr>
        <p:txBody>
          <a:bodyPr/>
          <a:lstStyle/>
          <a:p>
            <a:pPr marL="365760" indent="-365760">
              <a:lnSpc>
                <a:spcPct val="90000"/>
              </a:lnSpc>
              <a:spcBef>
                <a:spcPts val="600"/>
              </a:spcBef>
              <a:defRPr sz="2400"/>
            </a:pPr>
            <a:r>
              <a:t>Culture Shock is a logical reaction to differences we encounter in a foreign environment.</a:t>
            </a:r>
          </a:p>
          <a:p>
            <a:pPr marL="365760" indent="-365760">
              <a:lnSpc>
                <a:spcPct val="90000"/>
              </a:lnSpc>
              <a:spcBef>
                <a:spcPts val="600"/>
              </a:spcBef>
              <a:defRPr sz="2400"/>
            </a:pPr>
            <a:r>
              <a:t>It is completely NORMAL—You are not a freak!</a:t>
            </a:r>
          </a:p>
          <a:p>
            <a:pPr marL="365760" indent="-365760">
              <a:lnSpc>
                <a:spcPct val="90000"/>
              </a:lnSpc>
              <a:spcBef>
                <a:spcPts val="600"/>
              </a:spcBef>
              <a:defRPr sz="2400"/>
            </a:pPr>
            <a:r>
              <a:t>There are 5 distinct phases of culture shock:</a:t>
            </a:r>
          </a:p>
          <a:p>
            <a:pPr lvl="1">
              <a:lnSpc>
                <a:spcPct val="90000"/>
              </a:lnSpc>
              <a:spcBef>
                <a:spcPts val="600"/>
              </a:spcBef>
              <a:buClr>
                <a:srgbClr val="CCB400"/>
              </a:buClr>
              <a:buFontTx/>
              <a:buAutoNum type="arabicPeriod"/>
              <a:defRPr sz="2400">
                <a:solidFill>
                  <a:srgbClr val="646B86"/>
                </a:solidFill>
              </a:defRPr>
            </a:pPr>
            <a:r>
              <a:t>Being fascinated with all the new things you are experiencing</a:t>
            </a:r>
            <a:endParaRPr sz="3000"/>
          </a:p>
          <a:p>
            <a:pPr lvl="1">
              <a:lnSpc>
                <a:spcPct val="90000"/>
              </a:lnSpc>
              <a:spcBef>
                <a:spcPts val="600"/>
              </a:spcBef>
              <a:buClr>
                <a:srgbClr val="CCB400"/>
              </a:buClr>
              <a:buFontTx/>
              <a:buAutoNum type="arabicPeriod"/>
              <a:defRPr sz="2400">
                <a:solidFill>
                  <a:srgbClr val="646B86"/>
                </a:solidFill>
              </a:defRPr>
            </a:pPr>
            <a:r>
              <a:t>Feeling uncomfortable because you don’t belong</a:t>
            </a:r>
            <a:endParaRPr sz="3000"/>
          </a:p>
          <a:p>
            <a:pPr lvl="1">
              <a:lnSpc>
                <a:spcPct val="90000"/>
              </a:lnSpc>
              <a:spcBef>
                <a:spcPts val="600"/>
              </a:spcBef>
              <a:buClr>
                <a:srgbClr val="CCB400"/>
              </a:buClr>
              <a:buFontTx/>
              <a:buAutoNum type="arabicPeriod"/>
              <a:defRPr sz="2400">
                <a:solidFill>
                  <a:srgbClr val="646B86"/>
                </a:solidFill>
              </a:defRPr>
            </a:pPr>
            <a:r>
              <a:t>Rejecting the foreign culture and people because they are “strange”</a:t>
            </a:r>
            <a:endParaRPr sz="3000"/>
          </a:p>
          <a:p>
            <a:pPr lvl="1">
              <a:lnSpc>
                <a:spcPct val="90000"/>
              </a:lnSpc>
              <a:spcBef>
                <a:spcPts val="600"/>
              </a:spcBef>
              <a:buClr>
                <a:srgbClr val="CCB400"/>
              </a:buClr>
              <a:buFontTx/>
              <a:buAutoNum type="arabicPeriod"/>
              <a:defRPr sz="2400">
                <a:solidFill>
                  <a:srgbClr val="646B86"/>
                </a:solidFill>
              </a:defRPr>
            </a:pPr>
            <a:r>
              <a:t>Learning to decipher foreign behavior and customs</a:t>
            </a:r>
            <a:endParaRPr sz="3000"/>
          </a:p>
          <a:p>
            <a:pPr lvl="1">
              <a:lnSpc>
                <a:spcPct val="90000"/>
              </a:lnSpc>
              <a:spcBef>
                <a:spcPts val="600"/>
              </a:spcBef>
              <a:buClr>
                <a:srgbClr val="CCB400"/>
              </a:buClr>
              <a:buFontTx/>
              <a:buAutoNum type="arabicPeriod"/>
              <a:defRPr sz="2400">
                <a:solidFill>
                  <a:srgbClr val="646B86"/>
                </a:solidFill>
              </a:defRPr>
            </a:pPr>
            <a:r>
              <a:t>Accepting and enjoying the foreign culture</a:t>
            </a:r>
            <a:endParaRPr sz="3000"/>
          </a:p>
          <a:p>
            <a:pPr marL="325120" lvl="4" indent="1503680">
              <a:lnSpc>
                <a:spcPct val="90000"/>
              </a:lnSpc>
              <a:spcBef>
                <a:spcPts val="600"/>
              </a:spcBef>
              <a:buSzTx/>
              <a:buNone/>
              <a:defRPr sz="2400"/>
            </a:pPr>
            <a:r>
              <a:t>Symptoms of Culture Shock:</a:t>
            </a:r>
          </a:p>
          <a:p>
            <a:pPr marL="2590800" lvl="5" indent="-304800">
              <a:lnSpc>
                <a:spcPct val="90000"/>
              </a:lnSpc>
              <a:spcBef>
                <a:spcPts val="600"/>
              </a:spcBef>
              <a:buClr>
                <a:srgbClr val="D19049"/>
              </a:buClr>
              <a:defRPr sz="2400"/>
            </a:pPr>
            <a:r>
              <a:t>Being homesick</a:t>
            </a:r>
          </a:p>
          <a:p>
            <a:pPr marL="2590800" lvl="5" indent="-304800">
              <a:lnSpc>
                <a:spcPct val="90000"/>
              </a:lnSpc>
              <a:spcBef>
                <a:spcPts val="600"/>
              </a:spcBef>
              <a:buClr>
                <a:srgbClr val="D19049"/>
              </a:buClr>
              <a:defRPr sz="2400"/>
            </a:pPr>
            <a:r>
              <a:t>Increased desire for sleep</a:t>
            </a:r>
          </a:p>
          <a:p>
            <a:pPr marL="2590800" lvl="5" indent="-304800">
              <a:lnSpc>
                <a:spcPct val="90000"/>
              </a:lnSpc>
              <a:spcBef>
                <a:spcPts val="600"/>
              </a:spcBef>
              <a:buClr>
                <a:srgbClr val="D19049"/>
              </a:buClr>
              <a:defRPr sz="2400"/>
            </a:pPr>
            <a:r>
              <a:t>Not knowing how to cope with the environment</a:t>
            </a:r>
          </a:p>
          <a:p>
            <a:pPr marL="2590800" lvl="5" indent="-304800">
              <a:lnSpc>
                <a:spcPct val="90000"/>
              </a:lnSpc>
              <a:spcBef>
                <a:spcPts val="600"/>
              </a:spcBef>
              <a:buClr>
                <a:srgbClr val="D19049"/>
              </a:buClr>
              <a:defRPr sz="2400"/>
            </a:pPr>
            <a:r>
              <a:t>Extreme reactions to little frustrations</a:t>
            </a:r>
          </a:p>
          <a:p>
            <a:pPr marL="260096" lvl="5" indent="2025904">
              <a:lnSpc>
                <a:spcPct val="90000"/>
              </a:lnSpc>
              <a:spcBef>
                <a:spcPts val="600"/>
              </a:spcBef>
              <a:buSzTx/>
              <a:buNone/>
              <a:defRPr sz="2400">
                <a:solidFill>
                  <a:srgbClr val="0099CC"/>
                </a:solidFill>
              </a:defRPr>
            </a:pPr>
            <a:r>
              <a:t>Knowledgeable travelers advise handling culture shock with</a:t>
            </a:r>
          </a:p>
          <a:p>
            <a:pPr marL="260096" lvl="5" indent="2025904">
              <a:lnSpc>
                <a:spcPct val="90000"/>
              </a:lnSpc>
              <a:spcBef>
                <a:spcPts val="600"/>
              </a:spcBef>
              <a:buSzTx/>
              <a:buNone/>
              <a:defRPr sz="2400">
                <a:solidFill>
                  <a:srgbClr val="0099CC"/>
                </a:solidFill>
              </a:defRPr>
            </a:pPr>
            <a:r>
              <a:t>adaptability, a sense of humor and a lot of common sense!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229">
                                            <p:bg/>
                                          </p:spTgt>
                                        </p:tgtEl>
                                        <p:attrNameLst>
                                          <p:attrName>style.visibility</p:attrName>
                                        </p:attrNameLst>
                                      </p:cBhvr>
                                      <p:to>
                                        <p:strVal val="visible"/>
                                      </p:to>
                                    </p:set>
                                    <p:animEffect transition="in" filter="fade">
                                      <p:cBhvr>
                                        <p:cTn id="7" dur="2000"/>
                                        <p:tgtEl>
                                          <p:spTgt spid="229">
                                            <p:bg/>
                                          </p:spTgt>
                                        </p:tgtEl>
                                      </p:cBhvr>
                                    </p:animEffect>
                                  </p:childTnLst>
                                </p:cTn>
                              </p:par>
                              <p:par>
                                <p:cTn id="8" presetID="10" presetClass="entr" presetSubtype="0" fill="hold" grpId="0" nodeType="withEffect">
                                  <p:stCondLst>
                                    <p:cond delay="0"/>
                                  </p:stCondLst>
                                  <p:iterate>
                                    <p:tmAbs val="0"/>
                                  </p:iterate>
                                  <p:childTnLst>
                                    <p:set>
                                      <p:cBhvr>
                                        <p:cTn id="9" fill="hold"/>
                                        <p:tgtEl>
                                          <p:spTgt spid="229">
                                            <p:txEl>
                                              <p:pRg st="0" end="0"/>
                                            </p:txEl>
                                          </p:spTgt>
                                        </p:tgtEl>
                                        <p:attrNameLst>
                                          <p:attrName>style.visibility</p:attrName>
                                        </p:attrNameLst>
                                      </p:cBhvr>
                                      <p:to>
                                        <p:strVal val="visible"/>
                                      </p:to>
                                    </p:set>
                                    <p:animEffect transition="in" filter="fade">
                                      <p:cBhvr>
                                        <p:cTn id="10" dur="2000"/>
                                        <p:tgtEl>
                                          <p:spTgt spid="22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fill="hold" grpId="0" nodeType="clickEffect">
                                  <p:stCondLst>
                                    <p:cond delay="0"/>
                                  </p:stCondLst>
                                  <p:iterate>
                                    <p:tmAbs val="0"/>
                                  </p:iterate>
                                  <p:childTnLst>
                                    <p:set>
                                      <p:cBhvr>
                                        <p:cTn id="14" fill="hold"/>
                                        <p:tgtEl>
                                          <p:spTgt spid="229">
                                            <p:txEl>
                                              <p:pRg st="1" end="1"/>
                                            </p:txEl>
                                          </p:spTgt>
                                        </p:tgtEl>
                                        <p:attrNameLst>
                                          <p:attrName>style.visibility</p:attrName>
                                        </p:attrNameLst>
                                      </p:cBhvr>
                                      <p:to>
                                        <p:strVal val="visible"/>
                                      </p:to>
                                    </p:set>
                                    <p:animEffect transition="in" filter="fade">
                                      <p:cBhvr>
                                        <p:cTn id="15" dur="2000"/>
                                        <p:tgtEl>
                                          <p:spTgt spid="22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fill="hold" grpId="0" nodeType="clickEffect">
                                  <p:stCondLst>
                                    <p:cond delay="0"/>
                                  </p:stCondLst>
                                  <p:iterate>
                                    <p:tmAbs val="0"/>
                                  </p:iterate>
                                  <p:childTnLst>
                                    <p:set>
                                      <p:cBhvr>
                                        <p:cTn id="19" fill="hold"/>
                                        <p:tgtEl>
                                          <p:spTgt spid="229">
                                            <p:txEl>
                                              <p:pRg st="2" end="2"/>
                                            </p:txEl>
                                          </p:spTgt>
                                        </p:tgtEl>
                                        <p:attrNameLst>
                                          <p:attrName>style.visibility</p:attrName>
                                        </p:attrNameLst>
                                      </p:cBhvr>
                                      <p:to>
                                        <p:strVal val="visible"/>
                                      </p:to>
                                    </p:set>
                                    <p:animEffect transition="in" filter="fade">
                                      <p:cBhvr>
                                        <p:cTn id="20" dur="2000"/>
                                        <p:tgtEl>
                                          <p:spTgt spid="229">
                                            <p:txEl>
                                              <p:pRg st="2" end="2"/>
                                            </p:txEl>
                                          </p:spTgt>
                                        </p:tgtEl>
                                      </p:cBhvr>
                                    </p:animEffect>
                                  </p:childTnLst>
                                </p:cTn>
                              </p:par>
                              <p:par>
                                <p:cTn id="21" presetID="10" presetClass="entr" presetSubtype="0" fill="hold" grpId="0" nodeType="withEffect">
                                  <p:stCondLst>
                                    <p:cond delay="0"/>
                                  </p:stCondLst>
                                  <p:iterate>
                                    <p:tmAbs val="0"/>
                                  </p:iterate>
                                  <p:childTnLst>
                                    <p:set>
                                      <p:cBhvr>
                                        <p:cTn id="22" fill="hold"/>
                                        <p:tgtEl>
                                          <p:spTgt spid="229">
                                            <p:txEl>
                                              <p:pRg st="3" end="3"/>
                                            </p:txEl>
                                          </p:spTgt>
                                        </p:tgtEl>
                                        <p:attrNameLst>
                                          <p:attrName>style.visibility</p:attrName>
                                        </p:attrNameLst>
                                      </p:cBhvr>
                                      <p:to>
                                        <p:strVal val="visible"/>
                                      </p:to>
                                    </p:set>
                                    <p:animEffect transition="in" filter="fade">
                                      <p:cBhvr>
                                        <p:cTn id="23" dur="2000"/>
                                        <p:tgtEl>
                                          <p:spTgt spid="229">
                                            <p:txEl>
                                              <p:pRg st="3" end="3"/>
                                            </p:txEl>
                                          </p:spTgt>
                                        </p:tgtEl>
                                      </p:cBhvr>
                                    </p:animEffect>
                                  </p:childTnLst>
                                </p:cTn>
                              </p:par>
                              <p:par>
                                <p:cTn id="24" presetID="10" presetClass="entr" presetSubtype="0" fill="hold" grpId="0" nodeType="withEffect">
                                  <p:stCondLst>
                                    <p:cond delay="0"/>
                                  </p:stCondLst>
                                  <p:iterate>
                                    <p:tmAbs val="0"/>
                                  </p:iterate>
                                  <p:childTnLst>
                                    <p:set>
                                      <p:cBhvr>
                                        <p:cTn id="25" fill="hold"/>
                                        <p:tgtEl>
                                          <p:spTgt spid="229">
                                            <p:txEl>
                                              <p:pRg st="4" end="4"/>
                                            </p:txEl>
                                          </p:spTgt>
                                        </p:tgtEl>
                                        <p:attrNameLst>
                                          <p:attrName>style.visibility</p:attrName>
                                        </p:attrNameLst>
                                      </p:cBhvr>
                                      <p:to>
                                        <p:strVal val="visible"/>
                                      </p:to>
                                    </p:set>
                                    <p:animEffect transition="in" filter="fade">
                                      <p:cBhvr>
                                        <p:cTn id="26" dur="2000"/>
                                        <p:tgtEl>
                                          <p:spTgt spid="229">
                                            <p:txEl>
                                              <p:pRg st="4" end="4"/>
                                            </p:txEl>
                                          </p:spTgt>
                                        </p:tgtEl>
                                      </p:cBhvr>
                                    </p:animEffect>
                                  </p:childTnLst>
                                </p:cTn>
                              </p:par>
                              <p:par>
                                <p:cTn id="27" presetID="10" presetClass="entr" presetSubtype="0" fill="hold" grpId="0" nodeType="withEffect">
                                  <p:stCondLst>
                                    <p:cond delay="0"/>
                                  </p:stCondLst>
                                  <p:iterate>
                                    <p:tmAbs val="0"/>
                                  </p:iterate>
                                  <p:childTnLst>
                                    <p:set>
                                      <p:cBhvr>
                                        <p:cTn id="28" fill="hold"/>
                                        <p:tgtEl>
                                          <p:spTgt spid="229">
                                            <p:txEl>
                                              <p:pRg st="5" end="5"/>
                                            </p:txEl>
                                          </p:spTgt>
                                        </p:tgtEl>
                                        <p:attrNameLst>
                                          <p:attrName>style.visibility</p:attrName>
                                        </p:attrNameLst>
                                      </p:cBhvr>
                                      <p:to>
                                        <p:strVal val="visible"/>
                                      </p:to>
                                    </p:set>
                                    <p:animEffect transition="in" filter="fade">
                                      <p:cBhvr>
                                        <p:cTn id="29" dur="2000"/>
                                        <p:tgtEl>
                                          <p:spTgt spid="229">
                                            <p:txEl>
                                              <p:pRg st="5" end="5"/>
                                            </p:txEl>
                                          </p:spTgt>
                                        </p:tgtEl>
                                      </p:cBhvr>
                                    </p:animEffect>
                                  </p:childTnLst>
                                </p:cTn>
                              </p:par>
                              <p:par>
                                <p:cTn id="30" presetID="10" presetClass="entr" presetSubtype="0" fill="hold" grpId="0" nodeType="withEffect">
                                  <p:stCondLst>
                                    <p:cond delay="0"/>
                                  </p:stCondLst>
                                  <p:iterate>
                                    <p:tmAbs val="0"/>
                                  </p:iterate>
                                  <p:childTnLst>
                                    <p:set>
                                      <p:cBhvr>
                                        <p:cTn id="31" fill="hold"/>
                                        <p:tgtEl>
                                          <p:spTgt spid="229">
                                            <p:txEl>
                                              <p:pRg st="6" end="6"/>
                                            </p:txEl>
                                          </p:spTgt>
                                        </p:tgtEl>
                                        <p:attrNameLst>
                                          <p:attrName>style.visibility</p:attrName>
                                        </p:attrNameLst>
                                      </p:cBhvr>
                                      <p:to>
                                        <p:strVal val="visible"/>
                                      </p:to>
                                    </p:set>
                                    <p:animEffect transition="in" filter="fade">
                                      <p:cBhvr>
                                        <p:cTn id="32" dur="2000"/>
                                        <p:tgtEl>
                                          <p:spTgt spid="229">
                                            <p:txEl>
                                              <p:pRg st="6" end="6"/>
                                            </p:txEl>
                                          </p:spTgt>
                                        </p:tgtEl>
                                      </p:cBhvr>
                                    </p:animEffect>
                                  </p:childTnLst>
                                </p:cTn>
                              </p:par>
                              <p:par>
                                <p:cTn id="33" presetID="10" presetClass="entr" presetSubtype="0" fill="hold" grpId="0" nodeType="withEffect">
                                  <p:stCondLst>
                                    <p:cond delay="0"/>
                                  </p:stCondLst>
                                  <p:iterate>
                                    <p:tmAbs val="0"/>
                                  </p:iterate>
                                  <p:childTnLst>
                                    <p:set>
                                      <p:cBhvr>
                                        <p:cTn id="34" fill="hold"/>
                                        <p:tgtEl>
                                          <p:spTgt spid="229">
                                            <p:txEl>
                                              <p:pRg st="7" end="7"/>
                                            </p:txEl>
                                          </p:spTgt>
                                        </p:tgtEl>
                                        <p:attrNameLst>
                                          <p:attrName>style.visibility</p:attrName>
                                        </p:attrNameLst>
                                      </p:cBhvr>
                                      <p:to>
                                        <p:strVal val="visible"/>
                                      </p:to>
                                    </p:set>
                                    <p:animEffect transition="in" filter="fade">
                                      <p:cBhvr>
                                        <p:cTn id="35" dur="2000"/>
                                        <p:tgtEl>
                                          <p:spTgt spid="229">
                                            <p:txEl>
                                              <p:pRg st="7" end="7"/>
                                            </p:txEl>
                                          </p:spTgt>
                                        </p:tgtEl>
                                      </p:cBhvr>
                                    </p:animEffect>
                                  </p:childTnLst>
                                </p:cTn>
                              </p:par>
                              <p:par>
                                <p:cTn id="36" presetID="10" presetClass="entr" presetSubtype="0" fill="hold" grpId="0" nodeType="withEffect">
                                  <p:stCondLst>
                                    <p:cond delay="0"/>
                                  </p:stCondLst>
                                  <p:iterate>
                                    <p:tmAbs val="0"/>
                                  </p:iterate>
                                  <p:childTnLst>
                                    <p:set>
                                      <p:cBhvr>
                                        <p:cTn id="37" fill="hold"/>
                                        <p:tgtEl>
                                          <p:spTgt spid="229">
                                            <p:txEl>
                                              <p:pRg st="8" end="8"/>
                                            </p:txEl>
                                          </p:spTgt>
                                        </p:tgtEl>
                                        <p:attrNameLst>
                                          <p:attrName>style.visibility</p:attrName>
                                        </p:attrNameLst>
                                      </p:cBhvr>
                                      <p:to>
                                        <p:strVal val="visible"/>
                                      </p:to>
                                    </p:set>
                                    <p:animEffect transition="in" filter="fade">
                                      <p:cBhvr>
                                        <p:cTn id="38" dur="2000"/>
                                        <p:tgtEl>
                                          <p:spTgt spid="229">
                                            <p:txEl>
                                              <p:pRg st="8" end="8"/>
                                            </p:txEl>
                                          </p:spTgt>
                                        </p:tgtEl>
                                      </p:cBhvr>
                                    </p:animEffect>
                                  </p:childTnLst>
                                </p:cTn>
                              </p:par>
                              <p:par>
                                <p:cTn id="39" presetID="10" presetClass="entr" presetSubtype="0" fill="hold" grpId="0" nodeType="withEffect">
                                  <p:stCondLst>
                                    <p:cond delay="0"/>
                                  </p:stCondLst>
                                  <p:iterate>
                                    <p:tmAbs val="0"/>
                                  </p:iterate>
                                  <p:childTnLst>
                                    <p:set>
                                      <p:cBhvr>
                                        <p:cTn id="40" fill="hold"/>
                                        <p:tgtEl>
                                          <p:spTgt spid="229">
                                            <p:txEl>
                                              <p:pRg st="9" end="9"/>
                                            </p:txEl>
                                          </p:spTgt>
                                        </p:tgtEl>
                                        <p:attrNameLst>
                                          <p:attrName>style.visibility</p:attrName>
                                        </p:attrNameLst>
                                      </p:cBhvr>
                                      <p:to>
                                        <p:strVal val="visible"/>
                                      </p:to>
                                    </p:set>
                                    <p:animEffect transition="in" filter="fade">
                                      <p:cBhvr>
                                        <p:cTn id="41" dur="2000"/>
                                        <p:tgtEl>
                                          <p:spTgt spid="229">
                                            <p:txEl>
                                              <p:pRg st="9" end="9"/>
                                            </p:txEl>
                                          </p:spTgt>
                                        </p:tgtEl>
                                      </p:cBhvr>
                                    </p:animEffect>
                                  </p:childTnLst>
                                </p:cTn>
                              </p:par>
                              <p:par>
                                <p:cTn id="42" presetID="10" presetClass="entr" presetSubtype="0" fill="hold" grpId="0" nodeType="withEffect">
                                  <p:stCondLst>
                                    <p:cond delay="0"/>
                                  </p:stCondLst>
                                  <p:iterate>
                                    <p:tmAbs val="0"/>
                                  </p:iterate>
                                  <p:childTnLst>
                                    <p:set>
                                      <p:cBhvr>
                                        <p:cTn id="43" fill="hold"/>
                                        <p:tgtEl>
                                          <p:spTgt spid="229">
                                            <p:txEl>
                                              <p:pRg st="10" end="10"/>
                                            </p:txEl>
                                          </p:spTgt>
                                        </p:tgtEl>
                                        <p:attrNameLst>
                                          <p:attrName>style.visibility</p:attrName>
                                        </p:attrNameLst>
                                      </p:cBhvr>
                                      <p:to>
                                        <p:strVal val="visible"/>
                                      </p:to>
                                    </p:set>
                                    <p:animEffect transition="in" filter="fade">
                                      <p:cBhvr>
                                        <p:cTn id="44" dur="2000"/>
                                        <p:tgtEl>
                                          <p:spTgt spid="229">
                                            <p:txEl>
                                              <p:pRg st="10" end="10"/>
                                            </p:txEl>
                                          </p:spTgt>
                                        </p:tgtEl>
                                      </p:cBhvr>
                                    </p:animEffect>
                                  </p:childTnLst>
                                </p:cTn>
                              </p:par>
                              <p:par>
                                <p:cTn id="45" presetID="10" presetClass="entr" presetSubtype="0" fill="hold" grpId="0" nodeType="withEffect">
                                  <p:stCondLst>
                                    <p:cond delay="0"/>
                                  </p:stCondLst>
                                  <p:iterate>
                                    <p:tmAbs val="0"/>
                                  </p:iterate>
                                  <p:childTnLst>
                                    <p:set>
                                      <p:cBhvr>
                                        <p:cTn id="46" fill="hold"/>
                                        <p:tgtEl>
                                          <p:spTgt spid="229">
                                            <p:txEl>
                                              <p:pRg st="11" end="11"/>
                                            </p:txEl>
                                          </p:spTgt>
                                        </p:tgtEl>
                                        <p:attrNameLst>
                                          <p:attrName>style.visibility</p:attrName>
                                        </p:attrNameLst>
                                      </p:cBhvr>
                                      <p:to>
                                        <p:strVal val="visible"/>
                                      </p:to>
                                    </p:set>
                                    <p:animEffect transition="in" filter="fade">
                                      <p:cBhvr>
                                        <p:cTn id="47" dur="2000"/>
                                        <p:tgtEl>
                                          <p:spTgt spid="229">
                                            <p:txEl>
                                              <p:pRg st="11" end="11"/>
                                            </p:txEl>
                                          </p:spTgt>
                                        </p:tgtEl>
                                      </p:cBhvr>
                                    </p:animEffect>
                                  </p:childTnLst>
                                </p:cTn>
                              </p:par>
                              <p:par>
                                <p:cTn id="48" presetID="10" presetClass="entr" presetSubtype="0" fill="hold" grpId="0" nodeType="withEffect">
                                  <p:stCondLst>
                                    <p:cond delay="0"/>
                                  </p:stCondLst>
                                  <p:iterate>
                                    <p:tmAbs val="0"/>
                                  </p:iterate>
                                  <p:childTnLst>
                                    <p:set>
                                      <p:cBhvr>
                                        <p:cTn id="49" fill="hold"/>
                                        <p:tgtEl>
                                          <p:spTgt spid="229">
                                            <p:txEl>
                                              <p:pRg st="12" end="12"/>
                                            </p:txEl>
                                          </p:spTgt>
                                        </p:tgtEl>
                                        <p:attrNameLst>
                                          <p:attrName>style.visibility</p:attrName>
                                        </p:attrNameLst>
                                      </p:cBhvr>
                                      <p:to>
                                        <p:strVal val="visible"/>
                                      </p:to>
                                    </p:set>
                                    <p:animEffect transition="in" filter="fade">
                                      <p:cBhvr>
                                        <p:cTn id="50" dur="2000"/>
                                        <p:tgtEl>
                                          <p:spTgt spid="229">
                                            <p:txEl>
                                              <p:pRg st="12" end="12"/>
                                            </p:txEl>
                                          </p:spTgt>
                                        </p:tgtEl>
                                      </p:cBhvr>
                                    </p:animEffect>
                                  </p:childTnLst>
                                </p:cTn>
                              </p:par>
                              <p:par>
                                <p:cTn id="51" presetID="10" presetClass="entr" presetSubtype="0" fill="hold" grpId="0" nodeType="withEffect">
                                  <p:stCondLst>
                                    <p:cond delay="0"/>
                                  </p:stCondLst>
                                  <p:iterate>
                                    <p:tmAbs val="0"/>
                                  </p:iterate>
                                  <p:childTnLst>
                                    <p:set>
                                      <p:cBhvr>
                                        <p:cTn id="52" fill="hold"/>
                                        <p:tgtEl>
                                          <p:spTgt spid="229">
                                            <p:txEl>
                                              <p:pRg st="13" end="13"/>
                                            </p:txEl>
                                          </p:spTgt>
                                        </p:tgtEl>
                                        <p:attrNameLst>
                                          <p:attrName>style.visibility</p:attrName>
                                        </p:attrNameLst>
                                      </p:cBhvr>
                                      <p:to>
                                        <p:strVal val="visible"/>
                                      </p:to>
                                    </p:set>
                                    <p:animEffect transition="in" filter="fade">
                                      <p:cBhvr>
                                        <p:cTn id="53" dur="2000"/>
                                        <p:tgtEl>
                                          <p:spTgt spid="229">
                                            <p:txEl>
                                              <p:pRg st="13" end="13"/>
                                            </p:txEl>
                                          </p:spTgt>
                                        </p:tgtEl>
                                      </p:cBhvr>
                                    </p:animEffect>
                                  </p:childTnLst>
                                </p:cTn>
                              </p:par>
                              <p:par>
                                <p:cTn id="54" presetID="10" presetClass="entr" presetSubtype="0" fill="hold" grpId="0" nodeType="withEffect">
                                  <p:stCondLst>
                                    <p:cond delay="0"/>
                                  </p:stCondLst>
                                  <p:iterate>
                                    <p:tmAbs val="0"/>
                                  </p:iterate>
                                  <p:childTnLst>
                                    <p:set>
                                      <p:cBhvr>
                                        <p:cTn id="55" fill="hold"/>
                                        <p:tgtEl>
                                          <p:spTgt spid="229">
                                            <p:txEl>
                                              <p:pRg st="14" end="14"/>
                                            </p:txEl>
                                          </p:spTgt>
                                        </p:tgtEl>
                                        <p:attrNameLst>
                                          <p:attrName>style.visibility</p:attrName>
                                        </p:attrNameLst>
                                      </p:cBhvr>
                                      <p:to>
                                        <p:strVal val="visible"/>
                                      </p:to>
                                    </p:set>
                                    <p:animEffect transition="in" filter="fade">
                                      <p:cBhvr>
                                        <p:cTn id="56" dur="2000"/>
                                        <p:tgtEl>
                                          <p:spTgt spid="229">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 grpId="0" build="p" animBg="1" advAuto="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Title 1"/>
          <p:cNvSpPr txBox="1">
            <a:spLocks noGrp="1"/>
          </p:cNvSpPr>
          <p:nvPr>
            <p:ph type="title"/>
          </p:nvPr>
        </p:nvSpPr>
        <p:spPr>
          <a:prstGeom prst="rect">
            <a:avLst/>
          </a:prstGeom>
        </p:spPr>
        <p:txBody>
          <a:bodyPr/>
          <a:lstStyle/>
          <a:p>
            <a:pPr>
              <a:defRPr sz="4000"/>
            </a:pPr>
            <a:r>
              <a:t>Find Purpose, Make Meaning</a:t>
            </a:r>
            <a:br/>
            <a:r>
              <a:rPr sz="2400"/>
              <a:t>Nash &amp; Murray, 2010</a:t>
            </a:r>
          </a:p>
        </p:txBody>
      </p:sp>
      <p:sp>
        <p:nvSpPr>
          <p:cNvPr id="234" name="Content Placeholder 2"/>
          <p:cNvSpPr txBox="1">
            <a:spLocks noGrp="1"/>
          </p:cNvSpPr>
          <p:nvPr>
            <p:ph type="body" idx="1"/>
          </p:nvPr>
        </p:nvSpPr>
        <p:spPr>
          <a:prstGeom prst="rect">
            <a:avLst/>
          </a:prstGeom>
        </p:spPr>
        <p:txBody>
          <a:bodyPr>
            <a:normAutofit/>
          </a:bodyPr>
          <a:lstStyle/>
          <a:p>
            <a:pPr marL="388620" indent="-388620">
              <a:lnSpc>
                <a:spcPct val="90000"/>
              </a:lnSpc>
              <a:spcBef>
                <a:spcPts val="800"/>
              </a:spcBef>
              <a:defRPr sz="3400"/>
            </a:pPr>
            <a:r>
              <a:rPr sz="3200" dirty="0"/>
              <a:t>Meaning is not always an external goal to be pursued; it is frequently the aftermath or by-product of an activity to be enjoyed for its own sake.</a:t>
            </a:r>
          </a:p>
          <a:p>
            <a:pPr marL="388620" indent="-388620">
              <a:lnSpc>
                <a:spcPct val="90000"/>
              </a:lnSpc>
              <a:spcBef>
                <a:spcPts val="800"/>
              </a:spcBef>
              <a:defRPr sz="3400"/>
            </a:pPr>
            <a:r>
              <a:rPr sz="3200" dirty="0"/>
              <a:t>Be a “story seeker” as well as a “story teller”.</a:t>
            </a:r>
          </a:p>
          <a:p>
            <a:pPr marL="388620" indent="-388620">
              <a:lnSpc>
                <a:spcPct val="90000"/>
              </a:lnSpc>
              <a:spcBef>
                <a:spcPts val="800"/>
              </a:spcBef>
              <a:defRPr sz="3400"/>
            </a:pPr>
            <a:r>
              <a:rPr sz="3200" dirty="0"/>
              <a:t>Ask existential questions:</a:t>
            </a:r>
          </a:p>
          <a:p>
            <a:pPr marL="822960" lvl="1" indent="-365760">
              <a:lnSpc>
                <a:spcPct val="90000"/>
              </a:lnSpc>
              <a:spcBef>
                <a:spcPts val="600"/>
              </a:spcBef>
              <a:buClr>
                <a:srgbClr val="CCB400"/>
              </a:buClr>
              <a:buFont typeface="Courier New"/>
              <a:buChar char="o"/>
              <a:defRPr sz="2400">
                <a:solidFill>
                  <a:srgbClr val="646B86"/>
                </a:solidFill>
              </a:defRPr>
            </a:pPr>
            <a:r>
              <a:rPr sz="3200" dirty="0"/>
              <a:t>Even though this experience (independence) is challenging, I’m looking forward to being on my own, without anyone telling me what to do. Why is that?</a:t>
            </a:r>
            <a:endParaRPr lang="en-US" sz="3200" dirty="0"/>
          </a:p>
          <a:p>
            <a:pPr marL="822960" lvl="1" indent="-365760">
              <a:lnSpc>
                <a:spcPct val="90000"/>
              </a:lnSpc>
              <a:spcBef>
                <a:spcPts val="600"/>
              </a:spcBef>
              <a:buClr>
                <a:srgbClr val="CCB400"/>
              </a:buClr>
              <a:buFont typeface="Courier New"/>
              <a:buChar char="o"/>
              <a:defRPr sz="2400">
                <a:solidFill>
                  <a:srgbClr val="646B86"/>
                </a:solidFill>
              </a:defRPr>
            </a:pPr>
            <a:r>
              <a:rPr sz="3200" dirty="0"/>
              <a:t>How, if at all, can I clean up all the messes in the world caused by wars, environmental decay, corporate greed, social injustice, political corruption and irrelevant education? </a:t>
            </a:r>
            <a:endParaRPr lang="en-US" sz="3200" dirty="0"/>
          </a:p>
          <a:p>
            <a:pPr marL="822960" lvl="1" indent="-365760">
              <a:lnSpc>
                <a:spcPct val="90000"/>
              </a:lnSpc>
              <a:spcBef>
                <a:spcPts val="600"/>
              </a:spcBef>
              <a:buClr>
                <a:srgbClr val="CCB400"/>
              </a:buClr>
              <a:buFont typeface="Courier New"/>
              <a:buChar char="o"/>
              <a:defRPr sz="2400">
                <a:solidFill>
                  <a:srgbClr val="646B86"/>
                </a:solidFill>
              </a:defRPr>
            </a:pPr>
            <a:r>
              <a:rPr sz="3200" dirty="0"/>
              <a:t>What do my host country peers think about these issues and how would they solve these problems?</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Title 1"/>
          <p:cNvSpPr txBox="1">
            <a:spLocks noGrp="1"/>
          </p:cNvSpPr>
          <p:nvPr>
            <p:ph type="title"/>
          </p:nvPr>
        </p:nvSpPr>
        <p:spPr>
          <a:prstGeom prst="rect">
            <a:avLst/>
          </a:prstGeom>
        </p:spPr>
        <p:txBody>
          <a:bodyPr/>
          <a:lstStyle/>
          <a:p>
            <a:r>
              <a:t>Intercultural Development Continuum</a:t>
            </a:r>
          </a:p>
        </p:txBody>
      </p:sp>
      <p:graphicFrame>
        <p:nvGraphicFramePr>
          <p:cNvPr id="237" name="Content Placeholder 3"/>
          <p:cNvGraphicFramePr/>
          <p:nvPr>
            <p:extLst>
              <p:ext uri="{D42A27DB-BD31-4B8C-83A1-F6EECF244321}">
                <p14:modId xmlns:p14="http://schemas.microsoft.com/office/powerpoint/2010/main" val="2193861807"/>
              </p:ext>
            </p:extLst>
          </p:nvPr>
        </p:nvGraphicFramePr>
        <p:xfrm>
          <a:off x="2600959" y="2384213"/>
          <a:ext cx="8261804" cy="6773017"/>
        </p:xfrm>
        <a:graphic>
          <a:graphicData uri="http://schemas.openxmlformats.org/drawingml/2006/table">
            <a:tbl>
              <a:tblPr firstRow="1" firstCol="1">
                <a:tableStyleId>{4C3C2611-4C71-4FC5-86AE-919BDF0F9419}</a:tableStyleId>
              </a:tblPr>
              <a:tblGrid>
                <a:gridCol w="2500283">
                  <a:extLst>
                    <a:ext uri="{9D8B030D-6E8A-4147-A177-3AD203B41FA5}">
                      <a16:colId xmlns:a16="http://schemas.microsoft.com/office/drawing/2014/main" val="20000"/>
                    </a:ext>
                  </a:extLst>
                </a:gridCol>
                <a:gridCol w="5761521">
                  <a:extLst>
                    <a:ext uri="{9D8B030D-6E8A-4147-A177-3AD203B41FA5}">
                      <a16:colId xmlns:a16="http://schemas.microsoft.com/office/drawing/2014/main" val="20001"/>
                    </a:ext>
                  </a:extLst>
                </a:gridCol>
              </a:tblGrid>
              <a:tr h="248387">
                <a:tc>
                  <a:txBody>
                    <a:bodyPr/>
                    <a:lstStyle/>
                    <a:p>
                      <a:pPr algn="ctr" defTabSz="457200">
                        <a:defRPr sz="1800">
                          <a:solidFill>
                            <a:srgbClr val="000000"/>
                          </a:solidFill>
                        </a:defRPr>
                      </a:pPr>
                      <a:r>
                        <a:rPr sz="1400"/>
                        <a:t>Stage</a:t>
                      </a:r>
                    </a:p>
                  </a:txBody>
                  <a:tcPr marL="50800" marR="50800" marT="50800" marB="50800" anchor="ctr" horzOverflow="overflow">
                    <a:lnL w="12700">
                      <a:solidFill>
                        <a:srgbClr val="000000"/>
                      </a:solidFill>
                      <a:miter lim="400000"/>
                    </a:lnL>
                    <a:solidFill>
                      <a:srgbClr val="FFFFFF"/>
                    </a:solidFill>
                  </a:tcPr>
                </a:tc>
                <a:tc>
                  <a:txBody>
                    <a:bodyPr/>
                    <a:lstStyle/>
                    <a:p>
                      <a:pPr algn="ctr" defTabSz="457200">
                        <a:defRPr sz="1800">
                          <a:solidFill>
                            <a:srgbClr val="000000"/>
                          </a:solidFill>
                        </a:defRPr>
                      </a:pPr>
                      <a:r>
                        <a:rPr sz="1400"/>
                        <a:t>Stage Appropriate Intercultural Skills</a:t>
                      </a:r>
                    </a:p>
                  </a:txBody>
                  <a:tcPr marL="50800" marR="50800" marT="50800" marB="50800" anchor="ctr" horzOverflow="overflow">
                    <a:lnR w="12700">
                      <a:solidFill>
                        <a:srgbClr val="000000"/>
                      </a:solidFill>
                      <a:miter lim="400000"/>
                    </a:lnR>
                    <a:solidFill>
                      <a:srgbClr val="FFFFFF"/>
                    </a:solidFill>
                  </a:tcPr>
                </a:tc>
                <a:extLst>
                  <a:ext uri="{0D108BD9-81ED-4DB2-BD59-A6C34878D82A}">
                    <a16:rowId xmlns:a16="http://schemas.microsoft.com/office/drawing/2014/main" val="10000"/>
                  </a:ext>
                </a:extLst>
              </a:tr>
              <a:tr h="1241934">
                <a:tc>
                  <a:txBody>
                    <a:bodyPr/>
                    <a:lstStyle/>
                    <a:p>
                      <a:pPr algn="ctr" defTabSz="457200">
                        <a:defRPr sz="1800">
                          <a:solidFill>
                            <a:srgbClr val="000000"/>
                          </a:solidFill>
                        </a:defRPr>
                      </a:pPr>
                      <a:r>
                        <a:rPr sz="1400" dirty="0"/>
                        <a:t>Denial</a:t>
                      </a:r>
                    </a:p>
                  </a:txBody>
                  <a:tcPr marL="50800" marR="50800" marT="50800" marB="50800" anchor="ctr" horzOverflow="overflow">
                    <a:solidFill>
                      <a:srgbClr val="FFFFFF"/>
                    </a:solidFill>
                  </a:tcPr>
                </a:tc>
                <a:tc>
                  <a:txBody>
                    <a:bodyPr/>
                    <a:lstStyle/>
                    <a:p>
                      <a:pPr marL="436418" indent="-436418" algn="just" defTabSz="457200">
                        <a:buSzPct val="100000"/>
                        <a:buFont typeface="Symbol"/>
                        <a:buChar char="·"/>
                      </a:pPr>
                      <a:r>
                        <a:rPr dirty="0"/>
                        <a:t>The ability to gather appropriate information about culture</a:t>
                      </a:r>
                    </a:p>
                    <a:p>
                      <a:pPr marL="436418" indent="-436418" algn="just" defTabSz="457200">
                        <a:buSzPct val="100000"/>
                        <a:buFont typeface="Symbol"/>
                        <a:buChar char="·"/>
                      </a:pPr>
                      <a:r>
                        <a:rPr dirty="0"/>
                        <a:t>The initiative to explore aspects of subjective culture</a:t>
                      </a:r>
                    </a:p>
                    <a:p>
                      <a:pPr marL="436418" indent="-436418" algn="just" defTabSz="457200">
                        <a:buSzPct val="100000"/>
                        <a:buFont typeface="Symbol"/>
                        <a:buChar char="·"/>
                      </a:pPr>
                      <a:r>
                        <a:rPr dirty="0"/>
                        <a:t>Trust, friendliness, cooperation</a:t>
                      </a:r>
                    </a:p>
                    <a:p>
                      <a:pPr marL="436418" indent="-436418" algn="just" defTabSz="457200">
                        <a:buSzPct val="100000"/>
                        <a:buFont typeface="Symbol"/>
                        <a:buChar char="·"/>
                      </a:pPr>
                      <a:r>
                        <a:rPr dirty="0"/>
                        <a:t>The ability to recognize difference</a:t>
                      </a:r>
                    </a:p>
                  </a:txBody>
                  <a:tcPr marL="50800" marR="50800" marT="50800" marB="50800" anchor="ctr" horzOverflow="overflow">
                    <a:lnR w="12700">
                      <a:solidFill>
                        <a:srgbClr val="000000"/>
                      </a:solidFill>
                      <a:miter lim="400000"/>
                    </a:lnR>
                    <a:solidFill>
                      <a:srgbClr val="FFFFFF"/>
                    </a:solidFill>
                  </a:tcPr>
                </a:tc>
                <a:extLst>
                  <a:ext uri="{0D108BD9-81ED-4DB2-BD59-A6C34878D82A}">
                    <a16:rowId xmlns:a16="http://schemas.microsoft.com/office/drawing/2014/main" val="10001"/>
                  </a:ext>
                </a:extLst>
              </a:tr>
              <a:tr h="745160">
                <a:tc>
                  <a:txBody>
                    <a:bodyPr/>
                    <a:lstStyle/>
                    <a:p>
                      <a:pPr algn="ctr" defTabSz="457200">
                        <a:defRPr sz="1800">
                          <a:solidFill>
                            <a:srgbClr val="000000"/>
                          </a:solidFill>
                        </a:defRPr>
                      </a:pPr>
                      <a:r>
                        <a:rPr sz="1400"/>
                        <a:t>Polarization 
(Defense and Reversal)</a:t>
                      </a:r>
                    </a:p>
                  </a:txBody>
                  <a:tcPr marL="50800" marR="50800" marT="50800" marB="50800" anchor="ctr" horzOverflow="overflow">
                    <a:solidFill>
                      <a:srgbClr val="FFFFFF"/>
                    </a:solidFill>
                  </a:tcPr>
                </a:tc>
                <a:tc>
                  <a:txBody>
                    <a:bodyPr/>
                    <a:lstStyle/>
                    <a:p>
                      <a:pPr marL="436418" indent="-436418" algn="just" defTabSz="457200">
                        <a:buSzPct val="100000"/>
                        <a:buFont typeface="Symbol"/>
                        <a:buChar char="·"/>
                      </a:pPr>
                      <a:r>
                        <a:t>The discipline to maintain personal control</a:t>
                      </a:r>
                    </a:p>
                    <a:p>
                      <a:pPr marL="436418" indent="-436418" algn="just" defTabSz="457200">
                        <a:buSzPct val="100000"/>
                        <a:buFont typeface="Symbol"/>
                        <a:buChar char="·"/>
                      </a:pPr>
                      <a:r>
                        <a:t>The ability to manage anxiety</a:t>
                      </a:r>
                    </a:p>
                    <a:p>
                      <a:pPr marL="436418" indent="-436418" algn="just" defTabSz="457200">
                        <a:buSzPct val="100000"/>
                        <a:buFont typeface="Symbol"/>
                        <a:buChar char="·"/>
                      </a:pPr>
                      <a:r>
                        <a:t>Tolerance and Patience</a:t>
                      </a:r>
                    </a:p>
                  </a:txBody>
                  <a:tcPr marL="50800" marR="50800" marT="50800" marB="50800" anchor="ctr" horzOverflow="overflow">
                    <a:lnR w="12700">
                      <a:solidFill>
                        <a:srgbClr val="000000"/>
                      </a:solidFill>
                      <a:miter lim="400000"/>
                    </a:lnR>
                    <a:solidFill>
                      <a:srgbClr val="FFFFFF"/>
                    </a:solidFill>
                  </a:tcPr>
                </a:tc>
                <a:extLst>
                  <a:ext uri="{0D108BD9-81ED-4DB2-BD59-A6C34878D82A}">
                    <a16:rowId xmlns:a16="http://schemas.microsoft.com/office/drawing/2014/main" val="10002"/>
                  </a:ext>
                </a:extLst>
              </a:tr>
              <a:tr h="1738707">
                <a:tc>
                  <a:txBody>
                    <a:bodyPr/>
                    <a:lstStyle/>
                    <a:p>
                      <a:pPr algn="ctr" defTabSz="457200">
                        <a:defRPr sz="1800">
                          <a:solidFill>
                            <a:srgbClr val="000000"/>
                          </a:solidFill>
                        </a:defRPr>
                      </a:pPr>
                      <a:r>
                        <a:rPr sz="1400"/>
                        <a:t>Minimization</a:t>
                      </a:r>
                    </a:p>
                  </a:txBody>
                  <a:tcPr marL="50800" marR="50800" marT="50800" marB="50800" anchor="ctr" horzOverflow="overflow">
                    <a:solidFill>
                      <a:srgbClr val="FFFFFF"/>
                    </a:solidFill>
                  </a:tcPr>
                </a:tc>
                <a:tc>
                  <a:txBody>
                    <a:bodyPr/>
                    <a:lstStyle/>
                    <a:p>
                      <a:pPr marL="436418" indent="-436418" algn="just" defTabSz="457200">
                        <a:buSzPct val="100000"/>
                        <a:buFont typeface="Symbol"/>
                        <a:buChar char="·"/>
                      </a:pPr>
                      <a:r>
                        <a:rPr dirty="0"/>
                        <a:t>Cultural general knowledge</a:t>
                      </a:r>
                    </a:p>
                    <a:p>
                      <a:pPr marL="436418" indent="-436418" algn="just" defTabSz="457200">
                        <a:buSzPct val="100000"/>
                        <a:buFont typeface="Symbol"/>
                        <a:buChar char="·"/>
                      </a:pPr>
                      <a:r>
                        <a:rPr dirty="0"/>
                        <a:t>Open-mindedness</a:t>
                      </a:r>
                    </a:p>
                    <a:p>
                      <a:pPr marL="436418" indent="-436418" algn="just" defTabSz="457200">
                        <a:buSzPct val="100000"/>
                        <a:buFont typeface="Symbol"/>
                        <a:buChar char="·"/>
                      </a:pPr>
                      <a:r>
                        <a:rPr dirty="0"/>
                        <a:t>Knowledge of their own culture</a:t>
                      </a:r>
                    </a:p>
                    <a:p>
                      <a:pPr marL="436418" indent="-436418" algn="just" defTabSz="457200">
                        <a:buSzPct val="100000"/>
                        <a:buFont typeface="Symbol"/>
                        <a:buChar char="·"/>
                      </a:pPr>
                      <a:r>
                        <a:rPr dirty="0"/>
                        <a:t>Listening skills</a:t>
                      </a:r>
                    </a:p>
                    <a:p>
                      <a:pPr marL="436418" indent="-436418" algn="just" defTabSz="457200">
                        <a:buSzPct val="100000"/>
                        <a:buFont typeface="Symbol"/>
                        <a:buChar char="·"/>
                      </a:pPr>
                      <a:r>
                        <a:rPr dirty="0"/>
                        <a:t>The ability to perceive others accurately</a:t>
                      </a:r>
                    </a:p>
                    <a:p>
                      <a:pPr marL="436418" indent="-436418" algn="just" defTabSz="457200">
                        <a:buSzPct val="100000"/>
                        <a:buFont typeface="Symbol"/>
                        <a:buChar char="·"/>
                      </a:pPr>
                      <a:r>
                        <a:rPr dirty="0"/>
                        <a:t>The ability to maintain a nonjudgmental interaction posture</a:t>
                      </a:r>
                    </a:p>
                  </a:txBody>
                  <a:tcPr marL="50800" marR="50800" marT="50800" marB="50800" anchor="ctr" horzOverflow="overflow">
                    <a:lnR w="12700">
                      <a:solidFill>
                        <a:srgbClr val="000000"/>
                      </a:solidFill>
                      <a:miter lim="400000"/>
                    </a:lnR>
                    <a:solidFill>
                      <a:srgbClr val="FFFFFF"/>
                    </a:solidFill>
                  </a:tcPr>
                </a:tc>
                <a:extLst>
                  <a:ext uri="{0D108BD9-81ED-4DB2-BD59-A6C34878D82A}">
                    <a16:rowId xmlns:a16="http://schemas.microsoft.com/office/drawing/2014/main" val="10003"/>
                  </a:ext>
                </a:extLst>
              </a:tr>
              <a:tr h="1490322">
                <a:tc>
                  <a:txBody>
                    <a:bodyPr/>
                    <a:lstStyle/>
                    <a:p>
                      <a:pPr algn="ctr" defTabSz="457200">
                        <a:defRPr sz="1800">
                          <a:solidFill>
                            <a:srgbClr val="000000"/>
                          </a:solidFill>
                        </a:defRPr>
                      </a:pPr>
                      <a:r>
                        <a:rPr sz="1400"/>
                        <a:t>Acceptance</a:t>
                      </a:r>
                    </a:p>
                  </a:txBody>
                  <a:tcPr marL="50800" marR="50800" marT="50800" marB="50800" anchor="ctr" horzOverflow="overflow">
                    <a:solidFill>
                      <a:srgbClr val="FFFFFF"/>
                    </a:solidFill>
                  </a:tcPr>
                </a:tc>
                <a:tc>
                  <a:txBody>
                    <a:bodyPr/>
                    <a:lstStyle/>
                    <a:p>
                      <a:pPr marL="436418" indent="-436418" algn="just" defTabSz="457200">
                        <a:buSzPct val="100000"/>
                        <a:buFont typeface="Symbol"/>
                        <a:buChar char="·"/>
                      </a:pPr>
                      <a:r>
                        <a:t>Cultural specific knowledge</a:t>
                      </a:r>
                    </a:p>
                    <a:p>
                      <a:pPr marL="436418" indent="-436418" algn="just" defTabSz="457200">
                        <a:buSzPct val="100000"/>
                        <a:buFont typeface="Symbol"/>
                        <a:buChar char="·"/>
                      </a:pPr>
                      <a:r>
                        <a:t>Cognitive flexibility</a:t>
                      </a:r>
                    </a:p>
                    <a:p>
                      <a:pPr marL="436418" indent="-436418" algn="just" defTabSz="457200">
                        <a:buSzPct val="100000"/>
                        <a:buFont typeface="Symbol"/>
                        <a:buChar char="·"/>
                      </a:pPr>
                      <a:r>
                        <a:t>Knowledge of other cultures</a:t>
                      </a:r>
                    </a:p>
                    <a:p>
                      <a:pPr marL="436418" indent="-436418" algn="just" defTabSz="457200">
                        <a:buSzPct val="100000"/>
                        <a:buFont typeface="Symbol"/>
                        <a:buChar char="·"/>
                      </a:pPr>
                      <a:r>
                        <a:t>Contextual knowledge</a:t>
                      </a:r>
                    </a:p>
                    <a:p>
                      <a:pPr marL="436418" indent="-436418" algn="just" defTabSz="457200">
                        <a:buSzPct val="100000"/>
                        <a:buFont typeface="Symbol"/>
                        <a:buChar char="·"/>
                      </a:pPr>
                      <a:r>
                        <a:t>Respect for others’ values and beliefs</a:t>
                      </a:r>
                    </a:p>
                    <a:p>
                      <a:pPr marL="436418" indent="-436418" algn="just" defTabSz="457200">
                        <a:buSzPct val="100000"/>
                        <a:buFont typeface="Symbol"/>
                        <a:buChar char="·"/>
                      </a:pPr>
                      <a:r>
                        <a:t>Tolerance of ambiguity</a:t>
                      </a:r>
                    </a:p>
                  </a:txBody>
                  <a:tcPr marL="50800" marR="50800" marT="50800" marB="50800" anchor="ctr" horzOverflow="overflow">
                    <a:lnR w="12700">
                      <a:solidFill>
                        <a:srgbClr val="000000"/>
                      </a:solidFill>
                      <a:miter lim="400000"/>
                    </a:lnR>
                    <a:solidFill>
                      <a:srgbClr val="FFFFFF"/>
                    </a:solidFill>
                  </a:tcPr>
                </a:tc>
                <a:extLst>
                  <a:ext uri="{0D108BD9-81ED-4DB2-BD59-A6C34878D82A}">
                    <a16:rowId xmlns:a16="http://schemas.microsoft.com/office/drawing/2014/main" val="10004"/>
                  </a:ext>
                </a:extLst>
              </a:tr>
              <a:tr h="1241934">
                <a:tc>
                  <a:txBody>
                    <a:bodyPr/>
                    <a:lstStyle/>
                    <a:p>
                      <a:pPr algn="ctr" defTabSz="457200">
                        <a:defRPr sz="1800">
                          <a:solidFill>
                            <a:srgbClr val="000000"/>
                          </a:solidFill>
                        </a:defRPr>
                      </a:pPr>
                      <a:r>
                        <a:rPr sz="1400"/>
                        <a:t>Adaptation</a:t>
                      </a:r>
                    </a:p>
                  </a:txBody>
                  <a:tcPr marL="50800" marR="50800" marT="50800" marB="50800" anchor="ctr" horzOverflow="overflow">
                    <a:lnB w="12700">
                      <a:solidFill>
                        <a:srgbClr val="000000"/>
                      </a:solidFill>
                      <a:miter lim="400000"/>
                    </a:lnB>
                    <a:solidFill>
                      <a:srgbClr val="FFFFFF"/>
                    </a:solidFill>
                  </a:tcPr>
                </a:tc>
                <a:tc>
                  <a:txBody>
                    <a:bodyPr/>
                    <a:lstStyle/>
                    <a:p>
                      <a:pPr marL="436418" indent="-436418" algn="just" defTabSz="457200">
                        <a:buSzPct val="100000"/>
                        <a:buFont typeface="Symbol"/>
                        <a:buChar char="·"/>
                      </a:pPr>
                      <a:r>
                        <a:rPr dirty="0"/>
                        <a:t>Empathy</a:t>
                      </a:r>
                    </a:p>
                    <a:p>
                      <a:pPr marL="436418" indent="-436418" algn="just" defTabSz="457200">
                        <a:buSzPct val="100000"/>
                        <a:buFont typeface="Symbol"/>
                        <a:buChar char="·"/>
                      </a:pPr>
                      <a:r>
                        <a:rPr dirty="0"/>
                        <a:t>Risk-taking skills</a:t>
                      </a:r>
                    </a:p>
                    <a:p>
                      <a:pPr marL="436418" indent="-436418" algn="just" defTabSz="457200">
                        <a:buSzPct val="100000"/>
                        <a:buFont typeface="Symbol"/>
                        <a:buChar char="·"/>
                      </a:pPr>
                      <a:r>
                        <a:rPr dirty="0"/>
                        <a:t>Problem-solving skills</a:t>
                      </a:r>
                    </a:p>
                    <a:p>
                      <a:pPr marL="436418" indent="-436418" algn="just" defTabSz="457200">
                        <a:buSzPct val="100000"/>
                        <a:buFont typeface="Symbol"/>
                        <a:buChar char="·"/>
                      </a:pPr>
                      <a:r>
                        <a:rPr dirty="0"/>
                        <a:t>Interaction management skills</a:t>
                      </a:r>
                    </a:p>
                    <a:p>
                      <a:pPr marL="436418" indent="-436418" algn="just" defTabSz="457200">
                        <a:buSzPct val="100000"/>
                        <a:buFont typeface="Symbol"/>
                        <a:buChar char="·"/>
                      </a:pPr>
                      <a:r>
                        <a:rPr dirty="0"/>
                        <a:t>Flexibility</a:t>
                      </a:r>
                    </a:p>
                  </a:txBody>
                  <a:tcPr marL="50800" marR="50800" marT="50800" marB="50800" anchor="ctr" horzOverflow="overflow">
                    <a:lnR w="12700">
                      <a:solidFill>
                        <a:srgbClr val="000000"/>
                      </a:solidFill>
                      <a:miter lim="400000"/>
                    </a:lnR>
                    <a:lnB w="12700">
                      <a:solidFill>
                        <a:srgbClr val="000000"/>
                      </a:solidFill>
                      <a:miter lim="400000"/>
                    </a:lnB>
                    <a:solidFill>
                      <a:srgbClr val="FFFFFF"/>
                    </a:solidFill>
                  </a:tcPr>
                </a:tc>
                <a:extLst>
                  <a:ext uri="{0D108BD9-81ED-4DB2-BD59-A6C34878D82A}">
                    <a16:rowId xmlns:a16="http://schemas.microsoft.com/office/drawing/2014/main" val="10005"/>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itle 1"/>
          <p:cNvSpPr txBox="1">
            <a:spLocks noGrp="1"/>
          </p:cNvSpPr>
          <p:nvPr>
            <p:ph type="title"/>
          </p:nvPr>
        </p:nvSpPr>
        <p:spPr>
          <a:prstGeom prst="rect">
            <a:avLst/>
          </a:prstGeom>
        </p:spPr>
        <p:txBody>
          <a:bodyPr/>
          <a:lstStyle/>
          <a:p>
            <a:r>
              <a:t>Financial Responsibility</a:t>
            </a:r>
          </a:p>
        </p:txBody>
      </p:sp>
      <p:sp>
        <p:nvSpPr>
          <p:cNvPr id="145" name="Content Placeholder 2"/>
          <p:cNvSpPr txBox="1">
            <a:spLocks noGrp="1"/>
          </p:cNvSpPr>
          <p:nvPr>
            <p:ph type="body" idx="1"/>
          </p:nvPr>
        </p:nvSpPr>
        <p:spPr>
          <a:prstGeom prst="rect">
            <a:avLst/>
          </a:prstGeom>
        </p:spPr>
        <p:txBody>
          <a:bodyPr/>
          <a:lstStyle/>
          <a:p>
            <a:pPr marL="365760" indent="-365760">
              <a:spcBef>
                <a:spcPts val="700"/>
              </a:spcBef>
              <a:defRPr sz="2800">
                <a:solidFill>
                  <a:srgbClr val="648C61"/>
                </a:solidFill>
              </a:defRPr>
            </a:pPr>
            <a:r>
              <a:rPr dirty="0"/>
              <a:t>You will pay either Whittier (exchange) or your program (Affiliate) for your tuition.</a:t>
            </a:r>
          </a:p>
          <a:p>
            <a:pPr marL="365760" indent="-365760">
              <a:spcBef>
                <a:spcPts val="700"/>
              </a:spcBef>
              <a:defRPr sz="2800">
                <a:solidFill>
                  <a:srgbClr val="648C61"/>
                </a:solidFill>
              </a:defRPr>
            </a:pPr>
            <a:r>
              <a:rPr dirty="0"/>
              <a:t>Housing and Meals may be charged by your program or already be a part of your program. You will receive an invoice for these charges and </a:t>
            </a:r>
            <a:r>
              <a:rPr u="sng" dirty="0"/>
              <a:t>you are responsible for remitting payment directly to your program</a:t>
            </a:r>
            <a:r>
              <a:rPr dirty="0"/>
              <a:t> unless Whittier pays and then bills you (exchanges).</a:t>
            </a:r>
          </a:p>
          <a:p>
            <a:pPr marL="365760" indent="-365760">
              <a:spcBef>
                <a:spcPts val="700"/>
              </a:spcBef>
              <a:defRPr sz="2800"/>
            </a:pPr>
            <a:r>
              <a:rPr dirty="0"/>
              <a:t>Airfare, housing deposits, baggage insurance, textbooks, course fees, passport fees, visa fees and personal expenses are </a:t>
            </a:r>
            <a:r>
              <a:rPr b="1" dirty="0">
                <a:latin typeface="Helvetica Neue"/>
                <a:ea typeface="Helvetica Neue"/>
                <a:cs typeface="Helvetica Neue"/>
                <a:sym typeface="Helvetica Neue"/>
              </a:rPr>
              <a:t>your</a:t>
            </a:r>
            <a:r>
              <a:rPr dirty="0"/>
              <a:t> responsibility.</a:t>
            </a:r>
          </a:p>
          <a:p>
            <a:pPr marL="365760" indent="-365760">
              <a:spcBef>
                <a:spcPts val="700"/>
              </a:spcBef>
              <a:defRPr sz="2800"/>
            </a:pPr>
            <a:r>
              <a:rPr dirty="0"/>
              <a:t>If payments are not made to the WC Business Office, student’s account may be subject to collection procedures.</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145">
                                            <p:bg/>
                                          </p:spTgt>
                                        </p:tgtEl>
                                        <p:attrNameLst>
                                          <p:attrName>style.visibility</p:attrName>
                                        </p:attrNameLst>
                                      </p:cBhvr>
                                      <p:to>
                                        <p:strVal val="visible"/>
                                      </p:to>
                                    </p:set>
                                    <p:animEffect transition="in" filter="fade">
                                      <p:cBhvr>
                                        <p:cTn id="7" dur="2000"/>
                                        <p:tgtEl>
                                          <p:spTgt spid="145">
                                            <p:bg/>
                                          </p:spTgt>
                                        </p:tgtEl>
                                      </p:cBhvr>
                                    </p:animEffect>
                                  </p:childTnLst>
                                </p:cTn>
                              </p:par>
                              <p:par>
                                <p:cTn id="8" presetID="10" presetClass="entr" presetSubtype="0" fill="hold" grpId="0" nodeType="withEffect">
                                  <p:stCondLst>
                                    <p:cond delay="0"/>
                                  </p:stCondLst>
                                  <p:iterate>
                                    <p:tmAbs val="0"/>
                                  </p:iterate>
                                  <p:childTnLst>
                                    <p:set>
                                      <p:cBhvr>
                                        <p:cTn id="9" fill="hold"/>
                                        <p:tgtEl>
                                          <p:spTgt spid="145">
                                            <p:txEl>
                                              <p:pRg st="0" end="0"/>
                                            </p:txEl>
                                          </p:spTgt>
                                        </p:tgtEl>
                                        <p:attrNameLst>
                                          <p:attrName>style.visibility</p:attrName>
                                        </p:attrNameLst>
                                      </p:cBhvr>
                                      <p:to>
                                        <p:strVal val="visible"/>
                                      </p:to>
                                    </p:set>
                                    <p:animEffect transition="in" filter="fade">
                                      <p:cBhvr>
                                        <p:cTn id="10" dur="2000"/>
                                        <p:tgtEl>
                                          <p:spTgt spid="14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fill="hold" grpId="0" nodeType="clickEffect">
                                  <p:stCondLst>
                                    <p:cond delay="0"/>
                                  </p:stCondLst>
                                  <p:iterate>
                                    <p:tmAbs val="0"/>
                                  </p:iterate>
                                  <p:childTnLst>
                                    <p:set>
                                      <p:cBhvr>
                                        <p:cTn id="14" fill="hold"/>
                                        <p:tgtEl>
                                          <p:spTgt spid="145">
                                            <p:txEl>
                                              <p:pRg st="1" end="1"/>
                                            </p:txEl>
                                          </p:spTgt>
                                        </p:tgtEl>
                                        <p:attrNameLst>
                                          <p:attrName>style.visibility</p:attrName>
                                        </p:attrNameLst>
                                      </p:cBhvr>
                                      <p:to>
                                        <p:strVal val="visible"/>
                                      </p:to>
                                    </p:set>
                                    <p:animEffect transition="in" filter="fade">
                                      <p:cBhvr>
                                        <p:cTn id="15" dur="2000"/>
                                        <p:tgtEl>
                                          <p:spTgt spid="14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fill="hold" grpId="0" nodeType="clickEffect">
                                  <p:stCondLst>
                                    <p:cond delay="0"/>
                                  </p:stCondLst>
                                  <p:iterate>
                                    <p:tmAbs val="0"/>
                                  </p:iterate>
                                  <p:childTnLst>
                                    <p:set>
                                      <p:cBhvr>
                                        <p:cTn id="19" fill="hold"/>
                                        <p:tgtEl>
                                          <p:spTgt spid="145">
                                            <p:txEl>
                                              <p:pRg st="2" end="2"/>
                                            </p:txEl>
                                          </p:spTgt>
                                        </p:tgtEl>
                                        <p:attrNameLst>
                                          <p:attrName>style.visibility</p:attrName>
                                        </p:attrNameLst>
                                      </p:cBhvr>
                                      <p:to>
                                        <p:strVal val="visible"/>
                                      </p:to>
                                    </p:set>
                                    <p:animEffect transition="in" filter="fade">
                                      <p:cBhvr>
                                        <p:cTn id="20" dur="2000"/>
                                        <p:tgtEl>
                                          <p:spTgt spid="14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fill="hold" grpId="0" nodeType="clickEffect">
                                  <p:stCondLst>
                                    <p:cond delay="0"/>
                                  </p:stCondLst>
                                  <p:iterate>
                                    <p:tmAbs val="0"/>
                                  </p:iterate>
                                  <p:childTnLst>
                                    <p:set>
                                      <p:cBhvr>
                                        <p:cTn id="24" fill="hold"/>
                                        <p:tgtEl>
                                          <p:spTgt spid="145">
                                            <p:txEl>
                                              <p:pRg st="3" end="3"/>
                                            </p:txEl>
                                          </p:spTgt>
                                        </p:tgtEl>
                                        <p:attrNameLst>
                                          <p:attrName>style.visibility</p:attrName>
                                        </p:attrNameLst>
                                      </p:cBhvr>
                                      <p:to>
                                        <p:strVal val="visible"/>
                                      </p:to>
                                    </p:set>
                                    <p:animEffect transition="in" filter="fade">
                                      <p:cBhvr>
                                        <p:cTn id="25" dur="2000"/>
                                        <p:tgtEl>
                                          <p:spTgt spid="14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build="p"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Title 1"/>
          <p:cNvSpPr txBox="1">
            <a:spLocks noGrp="1"/>
          </p:cNvSpPr>
          <p:nvPr>
            <p:ph type="title"/>
          </p:nvPr>
        </p:nvSpPr>
        <p:spPr>
          <a:prstGeom prst="rect">
            <a:avLst/>
          </a:prstGeom>
        </p:spPr>
        <p:txBody>
          <a:bodyPr/>
          <a:lstStyle/>
          <a:p>
            <a:r>
              <a:t>Financial Responsibility</a:t>
            </a:r>
          </a:p>
        </p:txBody>
      </p:sp>
      <p:sp>
        <p:nvSpPr>
          <p:cNvPr id="148" name="Content Placeholder 2"/>
          <p:cNvSpPr txBox="1">
            <a:spLocks noGrp="1"/>
          </p:cNvSpPr>
          <p:nvPr>
            <p:ph type="body" idx="1"/>
          </p:nvPr>
        </p:nvSpPr>
        <p:spPr>
          <a:prstGeom prst="rect">
            <a:avLst/>
          </a:prstGeom>
        </p:spPr>
        <p:txBody>
          <a:bodyPr/>
          <a:lstStyle>
            <a:lvl1pPr marL="0" indent="0">
              <a:spcBef>
                <a:spcPts val="1300"/>
              </a:spcBef>
              <a:buSzTx/>
              <a:buNone/>
              <a:defRPr sz="5800"/>
            </a:lvl1pPr>
          </a:lstStyle>
          <a:p>
            <a:r>
              <a:t>If you decide to cancel your participation in the study abroad program, you must immediately notify the Office of International Programs in writing and complete any other necessary paperwork.</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148">
                                            <p:bg/>
                                          </p:spTgt>
                                        </p:tgtEl>
                                        <p:attrNameLst>
                                          <p:attrName>style.visibility</p:attrName>
                                        </p:attrNameLst>
                                      </p:cBhvr>
                                      <p:to>
                                        <p:strVal val="visible"/>
                                      </p:to>
                                    </p:set>
                                    <p:animEffect transition="in" filter="fade">
                                      <p:cBhvr>
                                        <p:cTn id="7" dur="2000"/>
                                        <p:tgtEl>
                                          <p:spTgt spid="148">
                                            <p:bg/>
                                          </p:spTgt>
                                        </p:tgtEl>
                                      </p:cBhvr>
                                    </p:animEffect>
                                  </p:childTnLst>
                                </p:cTn>
                              </p:par>
                              <p:par>
                                <p:cTn id="8" presetID="10" presetClass="entr" presetSubtype="0" fill="hold" grpId="0" nodeType="withEffect">
                                  <p:stCondLst>
                                    <p:cond delay="0"/>
                                  </p:stCondLst>
                                  <p:iterate>
                                    <p:tmAbs val="0"/>
                                  </p:iterate>
                                  <p:childTnLst>
                                    <p:set>
                                      <p:cBhvr>
                                        <p:cTn id="9" fill="hold"/>
                                        <p:tgtEl>
                                          <p:spTgt spid="148">
                                            <p:txEl>
                                              <p:pRg st="0" end="0"/>
                                            </p:txEl>
                                          </p:spTgt>
                                        </p:tgtEl>
                                        <p:attrNameLst>
                                          <p:attrName>style.visibility</p:attrName>
                                        </p:attrNameLst>
                                      </p:cBhvr>
                                      <p:to>
                                        <p:strVal val="visible"/>
                                      </p:to>
                                    </p:set>
                                    <p:animEffect transition="in" filter="fade">
                                      <p:cBhvr>
                                        <p:cTn id="10" dur="2000"/>
                                        <p:tgtEl>
                                          <p:spTgt spid="14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 grpId="0" build="p"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Title 1"/>
          <p:cNvSpPr txBox="1">
            <a:spLocks noGrp="1"/>
          </p:cNvSpPr>
          <p:nvPr>
            <p:ph type="ctrTitle"/>
          </p:nvPr>
        </p:nvSpPr>
        <p:spPr>
          <a:prstGeom prst="rect">
            <a:avLst/>
          </a:prstGeom>
        </p:spPr>
        <p:txBody>
          <a:bodyPr/>
          <a:lstStyle/>
          <a:p>
            <a:pPr>
              <a:defRPr sz="5200"/>
            </a:pPr>
            <a:br/>
            <a:r>
              <a:t>Academic Life Abroad</a:t>
            </a:r>
          </a:p>
        </p:txBody>
      </p:sp>
      <p:sp>
        <p:nvSpPr>
          <p:cNvPr id="151" name="Subtitle 2"/>
          <p:cNvSpPr txBox="1">
            <a:spLocks noGrp="1"/>
          </p:cNvSpPr>
          <p:nvPr>
            <p:ph type="subTitle" sz="quarter" idx="1"/>
          </p:nvPr>
        </p:nvSpPr>
        <p:spPr>
          <a:prstGeom prst="rect">
            <a:avLst/>
          </a:prstGeom>
        </p:spPr>
        <p:txBody>
          <a:bodyPr/>
          <a:lstStyle>
            <a:lvl1pPr>
              <a:defRPr spc="325"/>
            </a:lvl1pPr>
          </a:lstStyle>
          <a:p>
            <a:r>
              <a:t>Expectations and Responsibilities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itle 1"/>
          <p:cNvSpPr txBox="1">
            <a:spLocks noGrp="1"/>
          </p:cNvSpPr>
          <p:nvPr>
            <p:ph type="title"/>
          </p:nvPr>
        </p:nvSpPr>
        <p:spPr>
          <a:prstGeom prst="rect">
            <a:avLst/>
          </a:prstGeom>
        </p:spPr>
        <p:txBody>
          <a:bodyPr/>
          <a:lstStyle/>
          <a:p>
            <a:r>
              <a:t>Academic Life Abroad: Expectations</a:t>
            </a:r>
          </a:p>
        </p:txBody>
      </p:sp>
      <p:sp>
        <p:nvSpPr>
          <p:cNvPr id="154" name="Content Placeholder 2"/>
          <p:cNvSpPr txBox="1">
            <a:spLocks noGrp="1"/>
          </p:cNvSpPr>
          <p:nvPr>
            <p:ph type="body" idx="1"/>
          </p:nvPr>
        </p:nvSpPr>
        <p:spPr>
          <a:prstGeom prst="rect">
            <a:avLst/>
          </a:prstGeom>
        </p:spPr>
        <p:txBody>
          <a:bodyPr/>
          <a:lstStyle/>
          <a:p>
            <a:pPr marL="384048" indent="-384048">
              <a:spcBef>
                <a:spcPts val="600"/>
              </a:spcBef>
              <a:defRPr sz="2800"/>
            </a:pPr>
            <a:r>
              <a:rPr dirty="0"/>
              <a:t>WC expects students to assume total responsibility for</a:t>
            </a:r>
            <a:r>
              <a:rPr b="1" dirty="0">
                <a:latin typeface="Helvetica Neue"/>
                <a:ea typeface="Helvetica Neue"/>
                <a:cs typeface="Helvetica Neue"/>
                <a:sym typeface="Helvetica Neue"/>
              </a:rPr>
              <a:t> full time</a:t>
            </a:r>
            <a:r>
              <a:rPr dirty="0"/>
              <a:t> (12 units equivalent) academic course work</a:t>
            </a:r>
          </a:p>
          <a:p>
            <a:pPr marL="384048" indent="-384048">
              <a:spcBef>
                <a:spcPts val="600"/>
              </a:spcBef>
              <a:defRPr sz="2800"/>
            </a:pPr>
            <a:r>
              <a:rPr dirty="0"/>
              <a:t>You may drop a class only in accordance with the rules governing add/drop at your host institution.</a:t>
            </a:r>
          </a:p>
          <a:p>
            <a:pPr marL="384048" indent="-384048">
              <a:spcBef>
                <a:spcPts val="600"/>
              </a:spcBef>
              <a:defRPr sz="2800"/>
            </a:pPr>
            <a:r>
              <a:rPr dirty="0"/>
              <a:t>Don’t forget the "Concurrent Enrollment Form” (CEF)</a:t>
            </a:r>
          </a:p>
          <a:p>
            <a:pPr marL="384048" indent="-384048">
              <a:spcBef>
                <a:spcPts val="600"/>
              </a:spcBef>
              <a:defRPr sz="2800"/>
            </a:pPr>
            <a:r>
              <a:rPr dirty="0"/>
              <a:t>Retain all add/drop paperwork until after your courses/grades are confirmed by Whittier</a:t>
            </a:r>
          </a:p>
          <a:p>
            <a:pPr marL="2148839" lvl="4" indent="-320039">
              <a:spcBef>
                <a:spcPts val="600"/>
              </a:spcBef>
              <a:buClr>
                <a:srgbClr val="8FB08C"/>
              </a:buClr>
              <a:buFont typeface="Arial"/>
              <a:defRPr sz="2800"/>
            </a:pPr>
            <a:r>
              <a:rPr b="1" dirty="0">
                <a:latin typeface="Helvetica Neue"/>
                <a:ea typeface="Helvetica Neue"/>
                <a:cs typeface="Helvetica Neue"/>
                <a:sym typeface="Helvetica Neue"/>
              </a:rPr>
              <a:t>You are required to do the work</a:t>
            </a:r>
            <a:r>
              <a:rPr dirty="0"/>
              <a:t>: all papers, projects, etc. and take all regularly scheduled exams in each course. Missing an exam due to travel delays is not a viable excuse and the faculty may not schedule a make up with you.</a:t>
            </a:r>
            <a:endParaRPr sz="2400" dirty="0"/>
          </a:p>
          <a:p>
            <a:pPr marL="2103120" lvl="4" indent="-274320">
              <a:spcBef>
                <a:spcPts val="600"/>
              </a:spcBef>
              <a:buClr>
                <a:srgbClr val="8FB08C"/>
              </a:buClr>
              <a:buFont typeface="Arial"/>
              <a:defRPr sz="2800"/>
            </a:pPr>
            <a:r>
              <a:rPr sz="2400" b="1" dirty="0">
                <a:latin typeface="Helvetica Neue"/>
                <a:ea typeface="Helvetica Neue"/>
                <a:cs typeface="Helvetica Neue"/>
                <a:sym typeface="Helvetica Neue"/>
              </a:rPr>
              <a:t>R</a:t>
            </a:r>
            <a:r>
              <a:rPr b="1" dirty="0">
                <a:latin typeface="Helvetica Neue"/>
                <a:ea typeface="Helvetica Neue"/>
                <a:cs typeface="Helvetica Neue"/>
                <a:sym typeface="Helvetica Neue"/>
              </a:rPr>
              <a:t>emain at your host institution</a:t>
            </a:r>
            <a:r>
              <a:rPr dirty="0"/>
              <a:t> until the scheduled conclusion of the program/term.</a:t>
            </a:r>
          </a:p>
          <a:p>
            <a:pPr marL="2148839" lvl="4" indent="-320039">
              <a:spcBef>
                <a:spcPts val="600"/>
              </a:spcBef>
              <a:buClr>
                <a:srgbClr val="8FB08C"/>
              </a:buClr>
              <a:buFont typeface="Arial"/>
              <a:defRPr sz="2800" b="1">
                <a:latin typeface="Helvetica Neue"/>
                <a:ea typeface="Helvetica Neue"/>
                <a:cs typeface="Helvetica Neue"/>
                <a:sym typeface="Helvetica Neue"/>
              </a:defRPr>
            </a:pPr>
            <a:r>
              <a:rPr dirty="0"/>
              <a:t>Keep your syllabi, work, etc.!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154">
                                            <p:bg/>
                                          </p:spTgt>
                                        </p:tgtEl>
                                        <p:attrNameLst>
                                          <p:attrName>style.visibility</p:attrName>
                                        </p:attrNameLst>
                                      </p:cBhvr>
                                      <p:to>
                                        <p:strVal val="visible"/>
                                      </p:to>
                                    </p:set>
                                    <p:animEffect transition="in" filter="fade">
                                      <p:cBhvr>
                                        <p:cTn id="7" dur="500"/>
                                        <p:tgtEl>
                                          <p:spTgt spid="154">
                                            <p:bg/>
                                          </p:spTgt>
                                        </p:tgtEl>
                                      </p:cBhvr>
                                    </p:animEffect>
                                  </p:childTnLst>
                                </p:cTn>
                              </p:par>
                              <p:par>
                                <p:cTn id="8" presetID="10" presetClass="entr" presetSubtype="0" fill="hold" grpId="0" nodeType="withEffect">
                                  <p:stCondLst>
                                    <p:cond delay="0"/>
                                  </p:stCondLst>
                                  <p:iterate>
                                    <p:tmAbs val="0"/>
                                  </p:iterate>
                                  <p:childTnLst>
                                    <p:set>
                                      <p:cBhvr>
                                        <p:cTn id="9" fill="hold"/>
                                        <p:tgtEl>
                                          <p:spTgt spid="154">
                                            <p:txEl>
                                              <p:pRg st="0" end="0"/>
                                            </p:txEl>
                                          </p:spTgt>
                                        </p:tgtEl>
                                        <p:attrNameLst>
                                          <p:attrName>style.visibility</p:attrName>
                                        </p:attrNameLst>
                                      </p:cBhvr>
                                      <p:to>
                                        <p:strVal val="visible"/>
                                      </p:to>
                                    </p:set>
                                    <p:animEffect transition="in" filter="fade">
                                      <p:cBhvr>
                                        <p:cTn id="10" dur="500"/>
                                        <p:tgtEl>
                                          <p:spTgt spid="15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fill="hold" grpId="0" nodeType="clickEffect">
                                  <p:stCondLst>
                                    <p:cond delay="0"/>
                                  </p:stCondLst>
                                  <p:iterate>
                                    <p:tmAbs val="0"/>
                                  </p:iterate>
                                  <p:childTnLst>
                                    <p:set>
                                      <p:cBhvr>
                                        <p:cTn id="14" fill="hold"/>
                                        <p:tgtEl>
                                          <p:spTgt spid="154">
                                            <p:txEl>
                                              <p:pRg st="1" end="1"/>
                                            </p:txEl>
                                          </p:spTgt>
                                        </p:tgtEl>
                                        <p:attrNameLst>
                                          <p:attrName>style.visibility</p:attrName>
                                        </p:attrNameLst>
                                      </p:cBhvr>
                                      <p:to>
                                        <p:strVal val="visible"/>
                                      </p:to>
                                    </p:set>
                                    <p:animEffect transition="in" filter="fade">
                                      <p:cBhvr>
                                        <p:cTn id="15" dur="500"/>
                                        <p:tgtEl>
                                          <p:spTgt spid="15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fill="hold" grpId="0" nodeType="clickEffect">
                                  <p:stCondLst>
                                    <p:cond delay="0"/>
                                  </p:stCondLst>
                                  <p:iterate>
                                    <p:tmAbs val="0"/>
                                  </p:iterate>
                                  <p:childTnLst>
                                    <p:set>
                                      <p:cBhvr>
                                        <p:cTn id="19" fill="hold"/>
                                        <p:tgtEl>
                                          <p:spTgt spid="154">
                                            <p:txEl>
                                              <p:pRg st="2" end="2"/>
                                            </p:txEl>
                                          </p:spTgt>
                                        </p:tgtEl>
                                        <p:attrNameLst>
                                          <p:attrName>style.visibility</p:attrName>
                                        </p:attrNameLst>
                                      </p:cBhvr>
                                      <p:to>
                                        <p:strVal val="visible"/>
                                      </p:to>
                                    </p:set>
                                    <p:animEffect transition="in" filter="fade">
                                      <p:cBhvr>
                                        <p:cTn id="20" dur="500"/>
                                        <p:tgtEl>
                                          <p:spTgt spid="15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fill="hold" grpId="0" nodeType="clickEffect">
                                  <p:stCondLst>
                                    <p:cond delay="0"/>
                                  </p:stCondLst>
                                  <p:iterate>
                                    <p:tmAbs val="0"/>
                                  </p:iterate>
                                  <p:childTnLst>
                                    <p:set>
                                      <p:cBhvr>
                                        <p:cTn id="24" fill="hold"/>
                                        <p:tgtEl>
                                          <p:spTgt spid="154">
                                            <p:txEl>
                                              <p:pRg st="3" end="3"/>
                                            </p:txEl>
                                          </p:spTgt>
                                        </p:tgtEl>
                                        <p:attrNameLst>
                                          <p:attrName>style.visibility</p:attrName>
                                        </p:attrNameLst>
                                      </p:cBhvr>
                                      <p:to>
                                        <p:strVal val="visible"/>
                                      </p:to>
                                    </p:set>
                                    <p:animEffect transition="in" filter="fade">
                                      <p:cBhvr>
                                        <p:cTn id="25" dur="500"/>
                                        <p:tgtEl>
                                          <p:spTgt spid="154">
                                            <p:txEl>
                                              <p:pRg st="3" end="3"/>
                                            </p:txEl>
                                          </p:spTgt>
                                        </p:tgtEl>
                                      </p:cBhvr>
                                    </p:animEffect>
                                  </p:childTnLst>
                                </p:cTn>
                              </p:par>
                              <p:par>
                                <p:cTn id="26" presetID="10" presetClass="entr" presetSubtype="0" fill="hold" grpId="0" nodeType="withEffect">
                                  <p:stCondLst>
                                    <p:cond delay="0"/>
                                  </p:stCondLst>
                                  <p:iterate>
                                    <p:tmAbs val="0"/>
                                  </p:iterate>
                                  <p:childTnLst>
                                    <p:set>
                                      <p:cBhvr>
                                        <p:cTn id="27" fill="hold"/>
                                        <p:tgtEl>
                                          <p:spTgt spid="154">
                                            <p:txEl>
                                              <p:pRg st="4" end="4"/>
                                            </p:txEl>
                                          </p:spTgt>
                                        </p:tgtEl>
                                        <p:attrNameLst>
                                          <p:attrName>style.visibility</p:attrName>
                                        </p:attrNameLst>
                                      </p:cBhvr>
                                      <p:to>
                                        <p:strVal val="visible"/>
                                      </p:to>
                                    </p:set>
                                    <p:animEffect transition="in" filter="fade">
                                      <p:cBhvr>
                                        <p:cTn id="28" dur="500"/>
                                        <p:tgtEl>
                                          <p:spTgt spid="154">
                                            <p:txEl>
                                              <p:pRg st="4" end="4"/>
                                            </p:txEl>
                                          </p:spTgt>
                                        </p:tgtEl>
                                      </p:cBhvr>
                                    </p:animEffect>
                                  </p:childTnLst>
                                </p:cTn>
                              </p:par>
                              <p:par>
                                <p:cTn id="29" presetID="10" presetClass="entr" presetSubtype="0" fill="hold" grpId="0" nodeType="withEffect">
                                  <p:stCondLst>
                                    <p:cond delay="0"/>
                                  </p:stCondLst>
                                  <p:iterate>
                                    <p:tmAbs val="0"/>
                                  </p:iterate>
                                  <p:childTnLst>
                                    <p:set>
                                      <p:cBhvr>
                                        <p:cTn id="30" fill="hold"/>
                                        <p:tgtEl>
                                          <p:spTgt spid="154">
                                            <p:txEl>
                                              <p:pRg st="5" end="5"/>
                                            </p:txEl>
                                          </p:spTgt>
                                        </p:tgtEl>
                                        <p:attrNameLst>
                                          <p:attrName>style.visibility</p:attrName>
                                        </p:attrNameLst>
                                      </p:cBhvr>
                                      <p:to>
                                        <p:strVal val="visible"/>
                                      </p:to>
                                    </p:set>
                                    <p:animEffect transition="in" filter="fade">
                                      <p:cBhvr>
                                        <p:cTn id="31" dur="500"/>
                                        <p:tgtEl>
                                          <p:spTgt spid="154">
                                            <p:txEl>
                                              <p:pRg st="5" end="5"/>
                                            </p:txEl>
                                          </p:spTgt>
                                        </p:tgtEl>
                                      </p:cBhvr>
                                    </p:animEffect>
                                  </p:childTnLst>
                                </p:cTn>
                              </p:par>
                              <p:par>
                                <p:cTn id="32" presetID="10" presetClass="entr" presetSubtype="0" fill="hold" grpId="0" nodeType="withEffect">
                                  <p:stCondLst>
                                    <p:cond delay="0"/>
                                  </p:stCondLst>
                                  <p:iterate>
                                    <p:tmAbs val="0"/>
                                  </p:iterate>
                                  <p:childTnLst>
                                    <p:set>
                                      <p:cBhvr>
                                        <p:cTn id="33" fill="hold"/>
                                        <p:tgtEl>
                                          <p:spTgt spid="154">
                                            <p:txEl>
                                              <p:pRg st="6" end="6"/>
                                            </p:txEl>
                                          </p:spTgt>
                                        </p:tgtEl>
                                        <p:attrNameLst>
                                          <p:attrName>style.visibility</p:attrName>
                                        </p:attrNameLst>
                                      </p:cBhvr>
                                      <p:to>
                                        <p:strVal val="visible"/>
                                      </p:to>
                                    </p:set>
                                    <p:animEffect transition="in" filter="fade">
                                      <p:cBhvr>
                                        <p:cTn id="34" dur="500"/>
                                        <p:tgtEl>
                                          <p:spTgt spid="15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 grpId="0" build="p"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le 1"/>
          <p:cNvSpPr txBox="1">
            <a:spLocks noGrp="1"/>
          </p:cNvSpPr>
          <p:nvPr>
            <p:ph type="title"/>
          </p:nvPr>
        </p:nvSpPr>
        <p:spPr>
          <a:prstGeom prst="rect">
            <a:avLst/>
          </a:prstGeom>
        </p:spPr>
        <p:txBody>
          <a:bodyPr/>
          <a:lstStyle/>
          <a:p>
            <a:r>
              <a:t>Academic Life Abroad: Expectations</a:t>
            </a:r>
          </a:p>
        </p:txBody>
      </p:sp>
      <p:sp>
        <p:nvSpPr>
          <p:cNvPr id="157" name="Content Placeholder 2"/>
          <p:cNvSpPr txBox="1">
            <a:spLocks noGrp="1"/>
          </p:cNvSpPr>
          <p:nvPr>
            <p:ph type="body" idx="1"/>
          </p:nvPr>
        </p:nvSpPr>
        <p:spPr>
          <a:prstGeom prst="rect">
            <a:avLst/>
          </a:prstGeom>
        </p:spPr>
        <p:txBody>
          <a:bodyPr/>
          <a:lstStyle/>
          <a:p>
            <a:pPr>
              <a:lnSpc>
                <a:spcPct val="90000"/>
              </a:lnSpc>
            </a:pPr>
            <a:r>
              <a:rPr dirty="0"/>
              <a:t>Many differences exist when one compares higher education in the US to higher education abroad.</a:t>
            </a:r>
          </a:p>
          <a:p>
            <a:pPr marL="838200" lvl="1" indent="-381000">
              <a:lnSpc>
                <a:spcPct val="90000"/>
              </a:lnSpc>
              <a:spcBef>
                <a:spcPts val="700"/>
              </a:spcBef>
              <a:buClr>
                <a:srgbClr val="CCB400"/>
              </a:buClr>
              <a:buFontTx/>
              <a:defRPr sz="3000">
                <a:solidFill>
                  <a:srgbClr val="646B86"/>
                </a:solidFill>
              </a:defRPr>
            </a:pPr>
            <a:r>
              <a:rPr dirty="0"/>
              <a:t>Universities may have tougher grading standards</a:t>
            </a:r>
          </a:p>
          <a:p>
            <a:pPr marL="838200" lvl="1" indent="-381000">
              <a:lnSpc>
                <a:spcPct val="90000"/>
              </a:lnSpc>
              <a:spcBef>
                <a:spcPts val="700"/>
              </a:spcBef>
              <a:buClr>
                <a:srgbClr val="CCB400"/>
              </a:buClr>
              <a:buFontTx/>
              <a:defRPr sz="3000">
                <a:solidFill>
                  <a:srgbClr val="646B86"/>
                </a:solidFill>
              </a:defRPr>
            </a:pPr>
            <a:r>
              <a:rPr dirty="0"/>
              <a:t>Large lectures are common</a:t>
            </a:r>
          </a:p>
          <a:p>
            <a:pPr marL="838200" lvl="1" indent="-381000">
              <a:lnSpc>
                <a:spcPct val="90000"/>
              </a:lnSpc>
              <a:spcBef>
                <a:spcPts val="700"/>
              </a:spcBef>
              <a:buClr>
                <a:srgbClr val="CCB400"/>
              </a:buClr>
              <a:buFontTx/>
              <a:defRPr sz="3000">
                <a:solidFill>
                  <a:srgbClr val="646B86"/>
                </a:solidFill>
              </a:defRPr>
            </a:pPr>
            <a:r>
              <a:rPr dirty="0"/>
              <a:t>Fewer weekly quizzes; more term and final papers</a:t>
            </a:r>
          </a:p>
          <a:p>
            <a:pPr marL="838200" lvl="1" indent="-381000">
              <a:lnSpc>
                <a:spcPct val="90000"/>
              </a:lnSpc>
              <a:spcBef>
                <a:spcPts val="700"/>
              </a:spcBef>
              <a:buClr>
                <a:srgbClr val="CCB400"/>
              </a:buClr>
              <a:buFontTx/>
              <a:defRPr sz="3000">
                <a:solidFill>
                  <a:srgbClr val="646B86"/>
                </a:solidFill>
              </a:defRPr>
            </a:pPr>
            <a:r>
              <a:rPr dirty="0"/>
              <a:t>Faculty require students to be independent learners</a:t>
            </a:r>
            <a:endParaRPr lang="en-US" dirty="0"/>
          </a:p>
          <a:p>
            <a:pPr marL="838200" lvl="1" indent="-381000">
              <a:lnSpc>
                <a:spcPct val="90000"/>
              </a:lnSpc>
              <a:spcBef>
                <a:spcPts val="700"/>
              </a:spcBef>
              <a:buClr>
                <a:srgbClr val="CCB400"/>
              </a:buClr>
              <a:buFontTx/>
              <a:defRPr sz="3000">
                <a:solidFill>
                  <a:srgbClr val="646B86"/>
                </a:solidFill>
              </a:defRPr>
            </a:pPr>
            <a:r>
              <a:rPr sz="3000" dirty="0"/>
              <a:t>Students are responsible for understanding the standards of the host institution. Contact your host faculty if you are having difficulty or seek out resources offered by Centers for Academic Success, Tutoring Services, etc.</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157">
                                            <p:bg/>
                                          </p:spTgt>
                                        </p:tgtEl>
                                        <p:attrNameLst>
                                          <p:attrName>style.visibility</p:attrName>
                                        </p:attrNameLst>
                                      </p:cBhvr>
                                      <p:to>
                                        <p:strVal val="visible"/>
                                      </p:to>
                                    </p:set>
                                    <p:animEffect transition="in" filter="fade">
                                      <p:cBhvr>
                                        <p:cTn id="7" dur="2000"/>
                                        <p:tgtEl>
                                          <p:spTgt spid="157">
                                            <p:bg/>
                                          </p:spTgt>
                                        </p:tgtEl>
                                      </p:cBhvr>
                                    </p:animEffect>
                                  </p:childTnLst>
                                </p:cTn>
                              </p:par>
                              <p:par>
                                <p:cTn id="8" presetID="10" presetClass="entr" presetSubtype="0" fill="hold" grpId="0" nodeType="withEffect">
                                  <p:stCondLst>
                                    <p:cond delay="0"/>
                                  </p:stCondLst>
                                  <p:iterate>
                                    <p:tmAbs val="0"/>
                                  </p:iterate>
                                  <p:childTnLst>
                                    <p:set>
                                      <p:cBhvr>
                                        <p:cTn id="9" fill="hold"/>
                                        <p:tgtEl>
                                          <p:spTgt spid="157">
                                            <p:txEl>
                                              <p:pRg st="0" end="0"/>
                                            </p:txEl>
                                          </p:spTgt>
                                        </p:tgtEl>
                                        <p:attrNameLst>
                                          <p:attrName>style.visibility</p:attrName>
                                        </p:attrNameLst>
                                      </p:cBhvr>
                                      <p:to>
                                        <p:strVal val="visible"/>
                                      </p:to>
                                    </p:set>
                                    <p:animEffect transition="in" filter="fade">
                                      <p:cBhvr>
                                        <p:cTn id="10" dur="2000"/>
                                        <p:tgtEl>
                                          <p:spTgt spid="157">
                                            <p:txEl>
                                              <p:pRg st="0" end="0"/>
                                            </p:txEl>
                                          </p:spTgt>
                                        </p:tgtEl>
                                      </p:cBhvr>
                                    </p:animEffect>
                                  </p:childTnLst>
                                </p:cTn>
                              </p:par>
                              <p:par>
                                <p:cTn id="11" presetID="10" presetClass="entr" presetSubtype="0" fill="hold" grpId="0" nodeType="withEffect">
                                  <p:stCondLst>
                                    <p:cond delay="0"/>
                                  </p:stCondLst>
                                  <p:iterate>
                                    <p:tmAbs val="0"/>
                                  </p:iterate>
                                  <p:childTnLst>
                                    <p:set>
                                      <p:cBhvr>
                                        <p:cTn id="12" fill="hold"/>
                                        <p:tgtEl>
                                          <p:spTgt spid="157">
                                            <p:txEl>
                                              <p:pRg st="1" end="1"/>
                                            </p:txEl>
                                          </p:spTgt>
                                        </p:tgtEl>
                                        <p:attrNameLst>
                                          <p:attrName>style.visibility</p:attrName>
                                        </p:attrNameLst>
                                      </p:cBhvr>
                                      <p:to>
                                        <p:strVal val="visible"/>
                                      </p:to>
                                    </p:set>
                                    <p:animEffect transition="in" filter="fade">
                                      <p:cBhvr>
                                        <p:cTn id="13" dur="2000"/>
                                        <p:tgtEl>
                                          <p:spTgt spid="157">
                                            <p:txEl>
                                              <p:pRg st="1" end="1"/>
                                            </p:txEl>
                                          </p:spTgt>
                                        </p:tgtEl>
                                      </p:cBhvr>
                                    </p:animEffect>
                                  </p:childTnLst>
                                </p:cTn>
                              </p:par>
                              <p:par>
                                <p:cTn id="14" presetID="10" presetClass="entr" presetSubtype="0" fill="hold" grpId="0" nodeType="withEffect">
                                  <p:stCondLst>
                                    <p:cond delay="0"/>
                                  </p:stCondLst>
                                  <p:iterate>
                                    <p:tmAbs val="0"/>
                                  </p:iterate>
                                  <p:childTnLst>
                                    <p:set>
                                      <p:cBhvr>
                                        <p:cTn id="15" fill="hold"/>
                                        <p:tgtEl>
                                          <p:spTgt spid="157">
                                            <p:txEl>
                                              <p:pRg st="2" end="2"/>
                                            </p:txEl>
                                          </p:spTgt>
                                        </p:tgtEl>
                                        <p:attrNameLst>
                                          <p:attrName>style.visibility</p:attrName>
                                        </p:attrNameLst>
                                      </p:cBhvr>
                                      <p:to>
                                        <p:strVal val="visible"/>
                                      </p:to>
                                    </p:set>
                                    <p:animEffect transition="in" filter="fade">
                                      <p:cBhvr>
                                        <p:cTn id="16" dur="2000"/>
                                        <p:tgtEl>
                                          <p:spTgt spid="157">
                                            <p:txEl>
                                              <p:pRg st="2" end="2"/>
                                            </p:txEl>
                                          </p:spTgt>
                                        </p:tgtEl>
                                      </p:cBhvr>
                                    </p:animEffect>
                                  </p:childTnLst>
                                </p:cTn>
                              </p:par>
                              <p:par>
                                <p:cTn id="17" presetID="10" presetClass="entr" presetSubtype="0" fill="hold" grpId="0" nodeType="withEffect">
                                  <p:stCondLst>
                                    <p:cond delay="0"/>
                                  </p:stCondLst>
                                  <p:iterate>
                                    <p:tmAbs val="0"/>
                                  </p:iterate>
                                  <p:childTnLst>
                                    <p:set>
                                      <p:cBhvr>
                                        <p:cTn id="18" fill="hold"/>
                                        <p:tgtEl>
                                          <p:spTgt spid="157">
                                            <p:txEl>
                                              <p:pRg st="3" end="3"/>
                                            </p:txEl>
                                          </p:spTgt>
                                        </p:tgtEl>
                                        <p:attrNameLst>
                                          <p:attrName>style.visibility</p:attrName>
                                        </p:attrNameLst>
                                      </p:cBhvr>
                                      <p:to>
                                        <p:strVal val="visible"/>
                                      </p:to>
                                    </p:set>
                                    <p:animEffect transition="in" filter="fade">
                                      <p:cBhvr>
                                        <p:cTn id="19" dur="2000"/>
                                        <p:tgtEl>
                                          <p:spTgt spid="157">
                                            <p:txEl>
                                              <p:pRg st="3" end="3"/>
                                            </p:txEl>
                                          </p:spTgt>
                                        </p:tgtEl>
                                      </p:cBhvr>
                                    </p:animEffect>
                                  </p:childTnLst>
                                </p:cTn>
                              </p:par>
                              <p:par>
                                <p:cTn id="20" presetID="10" presetClass="entr" presetSubtype="0" fill="hold" grpId="0" nodeType="withEffect">
                                  <p:stCondLst>
                                    <p:cond delay="0"/>
                                  </p:stCondLst>
                                  <p:iterate>
                                    <p:tmAbs val="0"/>
                                  </p:iterate>
                                  <p:childTnLst>
                                    <p:set>
                                      <p:cBhvr>
                                        <p:cTn id="21" fill="hold"/>
                                        <p:tgtEl>
                                          <p:spTgt spid="157">
                                            <p:txEl>
                                              <p:pRg st="4" end="4"/>
                                            </p:txEl>
                                          </p:spTgt>
                                        </p:tgtEl>
                                        <p:attrNameLst>
                                          <p:attrName>style.visibility</p:attrName>
                                        </p:attrNameLst>
                                      </p:cBhvr>
                                      <p:to>
                                        <p:strVal val="visible"/>
                                      </p:to>
                                    </p:set>
                                    <p:animEffect transition="in" filter="fade">
                                      <p:cBhvr>
                                        <p:cTn id="22" dur="2000"/>
                                        <p:tgtEl>
                                          <p:spTgt spid="157">
                                            <p:txEl>
                                              <p:pRg st="4" end="4"/>
                                            </p:txEl>
                                          </p:spTgt>
                                        </p:tgtEl>
                                      </p:cBhvr>
                                    </p:animEffect>
                                  </p:childTnLst>
                                </p:cTn>
                              </p:par>
                              <p:par>
                                <p:cTn id="23" presetID="10" presetClass="entr" presetSubtype="0" fill="hold" grpId="0" nodeType="withEffect">
                                  <p:stCondLst>
                                    <p:cond delay="0"/>
                                  </p:stCondLst>
                                  <p:iterate>
                                    <p:tmAbs val="0"/>
                                  </p:iterate>
                                  <p:childTnLst>
                                    <p:set>
                                      <p:cBhvr>
                                        <p:cTn id="24" fill="hold"/>
                                        <p:tgtEl>
                                          <p:spTgt spid="157">
                                            <p:txEl>
                                              <p:pRg st="5" end="5"/>
                                            </p:txEl>
                                          </p:spTgt>
                                        </p:tgtEl>
                                        <p:attrNameLst>
                                          <p:attrName>style.visibility</p:attrName>
                                        </p:attrNameLst>
                                      </p:cBhvr>
                                      <p:to>
                                        <p:strVal val="visible"/>
                                      </p:to>
                                    </p:set>
                                    <p:animEffect transition="in" filter="fade">
                                      <p:cBhvr>
                                        <p:cTn id="25" dur="2000"/>
                                        <p:tgtEl>
                                          <p:spTgt spid="15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 grpId="0" build="p"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Title 1"/>
          <p:cNvSpPr txBox="1">
            <a:spLocks noGrp="1"/>
          </p:cNvSpPr>
          <p:nvPr>
            <p:ph type="title"/>
          </p:nvPr>
        </p:nvSpPr>
        <p:spPr>
          <a:prstGeom prst="rect">
            <a:avLst/>
          </a:prstGeom>
        </p:spPr>
        <p:txBody>
          <a:bodyPr/>
          <a:lstStyle/>
          <a:p>
            <a:r>
              <a:rPr lang="en-US" dirty="0"/>
              <a:t>Academic Life Abroad: </a:t>
            </a:r>
            <a:r>
              <a:rPr dirty="0"/>
              <a:t>Registration and Credit Information</a:t>
            </a:r>
          </a:p>
        </p:txBody>
      </p:sp>
      <p:sp>
        <p:nvSpPr>
          <p:cNvPr id="160" name="Content Placeholder 2"/>
          <p:cNvSpPr txBox="1">
            <a:spLocks noGrp="1"/>
          </p:cNvSpPr>
          <p:nvPr>
            <p:ph type="body" idx="1"/>
          </p:nvPr>
        </p:nvSpPr>
        <p:spPr>
          <a:prstGeom prst="rect">
            <a:avLst/>
          </a:prstGeom>
        </p:spPr>
        <p:txBody>
          <a:bodyPr lIns="50800" tIns="50800" rIns="50800" bIns="50800" anchor="t">
            <a:normAutofit/>
          </a:bodyPr>
          <a:lstStyle/>
          <a:p>
            <a:pPr marL="365760" indent="-365760">
              <a:spcBef>
                <a:spcPts val="600"/>
              </a:spcBef>
              <a:defRPr sz="2400"/>
            </a:pPr>
            <a:r>
              <a:rPr lang="en-US" dirty="0"/>
              <a:t>You will be registered for 12 SA credits as a placeholder—INTD 380. </a:t>
            </a:r>
            <a:endParaRPr lang="en-US" sz="3400" dirty="0"/>
          </a:p>
          <a:p>
            <a:pPr marL="365760" indent="-365760">
              <a:spcBef>
                <a:spcPts val="600"/>
              </a:spcBef>
              <a:defRPr sz="2400"/>
            </a:pPr>
            <a:r>
              <a:rPr lang="en-US" dirty="0"/>
              <a:t>Final results will be posted by the Whittier Registrar’s Office once your official transcripts have been received from your host institution</a:t>
            </a:r>
            <a:endParaRPr lang="en-US" sz="3400" dirty="0"/>
          </a:p>
          <a:p>
            <a:pPr marL="365760" indent="-365760">
              <a:spcBef>
                <a:spcPts val="600"/>
              </a:spcBef>
              <a:defRPr sz="2400"/>
            </a:pPr>
            <a:r>
              <a:rPr lang="en-US" dirty="0"/>
              <a:t>Holds must be cleared before you can be registered. </a:t>
            </a:r>
          </a:p>
          <a:p>
            <a:pPr marL="365760" indent="-365760">
              <a:spcBef>
                <a:spcPts val="600"/>
              </a:spcBef>
              <a:defRPr sz="2400"/>
            </a:pPr>
            <a:r>
              <a:rPr lang="en-US" dirty="0">
                <a:solidFill>
                  <a:srgbClr val="A9432B"/>
                </a:solidFill>
              </a:rPr>
              <a:t>The OIP will not clear holds for you</a:t>
            </a:r>
            <a:endParaRPr lang="en-US" sz="3400" dirty="0"/>
          </a:p>
          <a:p>
            <a:pPr marL="2133600" lvl="4" indent="-304800">
              <a:spcBef>
                <a:spcPts val="600"/>
              </a:spcBef>
              <a:buClr>
                <a:srgbClr val="8FB08C"/>
              </a:buClr>
              <a:buFont typeface="Arial"/>
              <a:defRPr sz="2400"/>
            </a:pPr>
            <a:r>
              <a:rPr lang="en-US" dirty="0" err="1">
                <a:highlight>
                  <a:srgbClr val="FFFF00"/>
                </a:highlight>
              </a:rPr>
              <a:t>My.Whittier</a:t>
            </a:r>
            <a:r>
              <a:rPr lang="en-US" dirty="0">
                <a:highlight>
                  <a:srgbClr val="FFFF00"/>
                </a:highlight>
              </a:rPr>
              <a:t> will show you in INTD 380 for Fall 2023, etc.</a:t>
            </a:r>
            <a:endParaRPr lang="en-US" sz="2200" dirty="0">
              <a:highlight>
                <a:srgbClr val="FFFF00"/>
              </a:highlight>
            </a:endParaRPr>
          </a:p>
          <a:p>
            <a:pPr marL="2133600" lvl="4" indent="-304800">
              <a:spcBef>
                <a:spcPts val="600"/>
              </a:spcBef>
              <a:buClr>
                <a:srgbClr val="8FB08C"/>
              </a:buClr>
              <a:buFont typeface="Arial"/>
              <a:defRPr sz="2400" u="sng"/>
            </a:pPr>
            <a:r>
              <a:rPr lang="en-US" dirty="0">
                <a:highlight>
                  <a:srgbClr val="FFFF00"/>
                </a:highlight>
              </a:rPr>
              <a:t>Do not </a:t>
            </a:r>
            <a:r>
              <a:rPr lang="en-US" u="none" dirty="0">
                <a:highlight>
                  <a:srgbClr val="FFFF00"/>
                </a:highlight>
              </a:rPr>
              <a:t>go on </a:t>
            </a:r>
            <a:r>
              <a:rPr lang="en-US" u="none" dirty="0" err="1">
                <a:highlight>
                  <a:srgbClr val="FFFF00"/>
                </a:highlight>
              </a:rPr>
              <a:t>My.Whittier</a:t>
            </a:r>
            <a:r>
              <a:rPr lang="en-US" u="none" dirty="0">
                <a:highlight>
                  <a:srgbClr val="FFFF00"/>
                </a:highlight>
              </a:rPr>
              <a:t> and register for anything on the Whittier Campus—you will be </a:t>
            </a:r>
            <a:r>
              <a:rPr lang="en-US" b="1" u="none" dirty="0">
                <a:highlight>
                  <a:srgbClr val="FFFF00"/>
                </a:highlight>
                <a:latin typeface="Helvetica Neue"/>
                <a:ea typeface="Helvetica Neue"/>
                <a:cs typeface="Helvetica Neue"/>
                <a:sym typeface="Helvetica Neue"/>
              </a:rPr>
              <a:t>double billed</a:t>
            </a:r>
            <a:endParaRPr lang="en-US" sz="2200" dirty="0">
              <a:highlight>
                <a:srgbClr val="FFFF00"/>
              </a:highlight>
            </a:endParaRPr>
          </a:p>
          <a:p>
            <a:pPr marL="2133600" lvl="4" indent="-304800">
              <a:spcBef>
                <a:spcPts val="600"/>
              </a:spcBef>
              <a:buClr>
                <a:srgbClr val="8FB08C"/>
              </a:buClr>
              <a:buFont typeface="Arial"/>
              <a:defRPr sz="2400"/>
            </a:pPr>
            <a:r>
              <a:rPr lang="en-US" dirty="0"/>
              <a:t>You </a:t>
            </a:r>
            <a:r>
              <a:rPr lang="en-US" b="1" dirty="0">
                <a:solidFill>
                  <a:srgbClr val="A9432B"/>
                </a:solidFill>
                <a:latin typeface="Helvetica Neue"/>
                <a:ea typeface="Helvetica Neue"/>
                <a:cs typeface="Helvetica Neue"/>
                <a:sym typeface="Helvetica Neue"/>
              </a:rPr>
              <a:t>must</a:t>
            </a:r>
            <a:r>
              <a:rPr lang="en-US" dirty="0"/>
              <a:t> ensure that all your overseas courses have been reviewed and approved by WC before your departure via the </a:t>
            </a:r>
            <a:r>
              <a:rPr lang="en-US" b="1" dirty="0">
                <a:solidFill>
                  <a:srgbClr val="A9432B"/>
                </a:solidFill>
                <a:latin typeface="Helvetica Neue"/>
                <a:ea typeface="Helvetica Neue"/>
                <a:cs typeface="Helvetica Neue"/>
                <a:sym typeface="Helvetica Neue"/>
              </a:rPr>
              <a:t>Concurrent Enrollment Form (CEF)</a:t>
            </a:r>
            <a:r>
              <a:rPr lang="en-US" dirty="0">
                <a:solidFill>
                  <a:srgbClr val="A9432B"/>
                </a:solidFill>
              </a:rPr>
              <a:t>. If things change abroad, fill out the online form!</a:t>
            </a:r>
            <a:endParaRPr lang="en-US" sz="2200" dirty="0"/>
          </a:p>
          <a:p>
            <a:pPr marL="2133600" lvl="4" indent="-304800">
              <a:spcBef>
                <a:spcPts val="600"/>
              </a:spcBef>
              <a:buClr>
                <a:srgbClr val="8FB08C"/>
              </a:buClr>
              <a:buFont typeface="Arial"/>
              <a:defRPr sz="2400"/>
            </a:pPr>
            <a:r>
              <a:rPr lang="en-US" dirty="0"/>
              <a:t>If you enroll in classes while abroad that were not part of your CEF, you can petition for those courses after your return.</a:t>
            </a:r>
            <a:endParaRPr dirty="0"/>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160">
                                            <p:bg/>
                                          </p:spTgt>
                                        </p:tgtEl>
                                        <p:attrNameLst>
                                          <p:attrName>style.visibility</p:attrName>
                                        </p:attrNameLst>
                                      </p:cBhvr>
                                      <p:to>
                                        <p:strVal val="visible"/>
                                      </p:to>
                                    </p:set>
                                    <p:animEffect transition="in" filter="fade">
                                      <p:cBhvr>
                                        <p:cTn id="7" dur="500"/>
                                        <p:tgtEl>
                                          <p:spTgt spid="160">
                                            <p:bg/>
                                          </p:spTgt>
                                        </p:tgtEl>
                                      </p:cBhvr>
                                    </p:animEffect>
                                  </p:childTnLst>
                                </p:cTn>
                              </p:par>
                              <p:par>
                                <p:cTn id="8" presetID="10" presetClass="entr" presetSubtype="0" fill="hold" grpId="0" nodeType="withEffect">
                                  <p:stCondLst>
                                    <p:cond delay="0"/>
                                  </p:stCondLst>
                                  <p:iterate>
                                    <p:tmAbs val="0"/>
                                  </p:iterate>
                                  <p:childTnLst>
                                    <p:set>
                                      <p:cBhvr>
                                        <p:cTn id="9" fill="hold"/>
                                        <p:tgtEl>
                                          <p:spTgt spid="160">
                                            <p:txEl>
                                              <p:pRg st="0" end="0"/>
                                            </p:txEl>
                                          </p:spTgt>
                                        </p:tgtEl>
                                        <p:attrNameLst>
                                          <p:attrName>style.visibility</p:attrName>
                                        </p:attrNameLst>
                                      </p:cBhvr>
                                      <p:to>
                                        <p:strVal val="visible"/>
                                      </p:to>
                                    </p:set>
                                    <p:animEffect transition="in" filter="fade">
                                      <p:cBhvr>
                                        <p:cTn id="10" dur="500"/>
                                        <p:tgtEl>
                                          <p:spTgt spid="160">
                                            <p:txEl>
                                              <p:pRg st="0" end="0"/>
                                            </p:txEl>
                                          </p:spTgt>
                                        </p:tgtEl>
                                      </p:cBhvr>
                                    </p:animEffect>
                                  </p:childTnLst>
                                </p:cTn>
                              </p:par>
                              <p:par>
                                <p:cTn id="11" presetID="10" presetClass="entr" presetSubtype="0" fill="hold" grpId="0" nodeType="withEffect">
                                  <p:stCondLst>
                                    <p:cond delay="0"/>
                                  </p:stCondLst>
                                  <p:iterate>
                                    <p:tmAbs val="0"/>
                                  </p:iterate>
                                  <p:childTnLst>
                                    <p:set>
                                      <p:cBhvr>
                                        <p:cTn id="12" fill="hold"/>
                                        <p:tgtEl>
                                          <p:spTgt spid="160">
                                            <p:txEl>
                                              <p:pRg st="1" end="1"/>
                                            </p:txEl>
                                          </p:spTgt>
                                        </p:tgtEl>
                                        <p:attrNameLst>
                                          <p:attrName>style.visibility</p:attrName>
                                        </p:attrNameLst>
                                      </p:cBhvr>
                                      <p:to>
                                        <p:strVal val="visible"/>
                                      </p:to>
                                    </p:set>
                                    <p:animEffect transition="in" filter="fade">
                                      <p:cBhvr>
                                        <p:cTn id="13" dur="500"/>
                                        <p:tgtEl>
                                          <p:spTgt spid="160">
                                            <p:txEl>
                                              <p:pRg st="1" end="1"/>
                                            </p:txEl>
                                          </p:spTgt>
                                        </p:tgtEl>
                                      </p:cBhvr>
                                    </p:animEffect>
                                  </p:childTnLst>
                                </p:cTn>
                              </p:par>
                              <p:par>
                                <p:cTn id="14" presetID="10" presetClass="entr" presetSubtype="0" fill="hold" grpId="0" nodeType="withEffect">
                                  <p:stCondLst>
                                    <p:cond delay="0"/>
                                  </p:stCondLst>
                                  <p:iterate>
                                    <p:tmAbs val="0"/>
                                  </p:iterate>
                                  <p:childTnLst>
                                    <p:set>
                                      <p:cBhvr>
                                        <p:cTn id="15" fill="hold"/>
                                        <p:tgtEl>
                                          <p:spTgt spid="160">
                                            <p:txEl>
                                              <p:pRg st="2" end="2"/>
                                            </p:txEl>
                                          </p:spTgt>
                                        </p:tgtEl>
                                        <p:attrNameLst>
                                          <p:attrName>style.visibility</p:attrName>
                                        </p:attrNameLst>
                                      </p:cBhvr>
                                      <p:to>
                                        <p:strVal val="visible"/>
                                      </p:to>
                                    </p:set>
                                    <p:animEffect transition="in" filter="fade">
                                      <p:cBhvr>
                                        <p:cTn id="16" dur="500"/>
                                        <p:tgtEl>
                                          <p:spTgt spid="160">
                                            <p:txEl>
                                              <p:pRg st="2" end="2"/>
                                            </p:txEl>
                                          </p:spTgt>
                                        </p:tgtEl>
                                      </p:cBhvr>
                                    </p:animEffect>
                                  </p:childTnLst>
                                </p:cTn>
                              </p:par>
                              <p:par>
                                <p:cTn id="17" presetID="10" presetClass="entr" presetSubtype="0" fill="hold" grpId="0" nodeType="withEffect">
                                  <p:stCondLst>
                                    <p:cond delay="0"/>
                                  </p:stCondLst>
                                  <p:iterate>
                                    <p:tmAbs val="0"/>
                                  </p:iterate>
                                  <p:childTnLst>
                                    <p:set>
                                      <p:cBhvr>
                                        <p:cTn id="18" fill="hold"/>
                                        <p:tgtEl>
                                          <p:spTgt spid="160">
                                            <p:txEl>
                                              <p:pRg st="3" end="3"/>
                                            </p:txEl>
                                          </p:spTgt>
                                        </p:tgtEl>
                                        <p:attrNameLst>
                                          <p:attrName>style.visibility</p:attrName>
                                        </p:attrNameLst>
                                      </p:cBhvr>
                                      <p:to>
                                        <p:strVal val="visible"/>
                                      </p:to>
                                    </p:set>
                                    <p:animEffect transition="in" filter="fade">
                                      <p:cBhvr>
                                        <p:cTn id="19" dur="500"/>
                                        <p:tgtEl>
                                          <p:spTgt spid="160">
                                            <p:txEl>
                                              <p:pRg st="3" end="3"/>
                                            </p:txEl>
                                          </p:spTgt>
                                        </p:tgtEl>
                                      </p:cBhvr>
                                    </p:animEffect>
                                  </p:childTnLst>
                                </p:cTn>
                              </p:par>
                              <p:par>
                                <p:cTn id="20" presetID="10" presetClass="entr" presetSubtype="0" fill="hold" grpId="0" nodeType="withEffect">
                                  <p:stCondLst>
                                    <p:cond delay="0"/>
                                  </p:stCondLst>
                                  <p:iterate>
                                    <p:tmAbs val="0"/>
                                  </p:iterate>
                                  <p:childTnLst>
                                    <p:set>
                                      <p:cBhvr>
                                        <p:cTn id="21" fill="hold"/>
                                        <p:tgtEl>
                                          <p:spTgt spid="160">
                                            <p:txEl>
                                              <p:pRg st="4" end="4"/>
                                            </p:txEl>
                                          </p:spTgt>
                                        </p:tgtEl>
                                        <p:attrNameLst>
                                          <p:attrName>style.visibility</p:attrName>
                                        </p:attrNameLst>
                                      </p:cBhvr>
                                      <p:to>
                                        <p:strVal val="visible"/>
                                      </p:to>
                                    </p:set>
                                    <p:animEffect transition="in" filter="fade">
                                      <p:cBhvr>
                                        <p:cTn id="22" dur="500"/>
                                        <p:tgtEl>
                                          <p:spTgt spid="160">
                                            <p:txEl>
                                              <p:pRg st="4" end="4"/>
                                            </p:txEl>
                                          </p:spTgt>
                                        </p:tgtEl>
                                      </p:cBhvr>
                                    </p:animEffect>
                                  </p:childTnLst>
                                </p:cTn>
                              </p:par>
                              <p:par>
                                <p:cTn id="23" presetID="10" presetClass="entr" presetSubtype="0" fill="hold" grpId="0" nodeType="withEffect">
                                  <p:stCondLst>
                                    <p:cond delay="0"/>
                                  </p:stCondLst>
                                  <p:iterate>
                                    <p:tmAbs val="0"/>
                                  </p:iterate>
                                  <p:childTnLst>
                                    <p:set>
                                      <p:cBhvr>
                                        <p:cTn id="24" fill="hold"/>
                                        <p:tgtEl>
                                          <p:spTgt spid="160">
                                            <p:txEl>
                                              <p:pRg st="5" end="5"/>
                                            </p:txEl>
                                          </p:spTgt>
                                        </p:tgtEl>
                                        <p:attrNameLst>
                                          <p:attrName>style.visibility</p:attrName>
                                        </p:attrNameLst>
                                      </p:cBhvr>
                                      <p:to>
                                        <p:strVal val="visible"/>
                                      </p:to>
                                    </p:set>
                                    <p:animEffect transition="in" filter="fade">
                                      <p:cBhvr>
                                        <p:cTn id="25" dur="500"/>
                                        <p:tgtEl>
                                          <p:spTgt spid="160">
                                            <p:txEl>
                                              <p:pRg st="5" end="5"/>
                                            </p:txEl>
                                          </p:spTgt>
                                        </p:tgtEl>
                                      </p:cBhvr>
                                    </p:animEffect>
                                  </p:childTnLst>
                                </p:cTn>
                              </p:par>
                              <p:par>
                                <p:cTn id="26" presetID="10" presetClass="entr" presetSubtype="0" fill="hold" grpId="0" nodeType="withEffect">
                                  <p:stCondLst>
                                    <p:cond delay="0"/>
                                  </p:stCondLst>
                                  <p:iterate>
                                    <p:tmAbs val="0"/>
                                  </p:iterate>
                                  <p:childTnLst>
                                    <p:set>
                                      <p:cBhvr>
                                        <p:cTn id="27" fill="hold"/>
                                        <p:tgtEl>
                                          <p:spTgt spid="160">
                                            <p:txEl>
                                              <p:pRg st="6" end="6"/>
                                            </p:txEl>
                                          </p:spTgt>
                                        </p:tgtEl>
                                        <p:attrNameLst>
                                          <p:attrName>style.visibility</p:attrName>
                                        </p:attrNameLst>
                                      </p:cBhvr>
                                      <p:to>
                                        <p:strVal val="visible"/>
                                      </p:to>
                                    </p:set>
                                    <p:animEffect transition="in" filter="fade">
                                      <p:cBhvr>
                                        <p:cTn id="28" dur="500"/>
                                        <p:tgtEl>
                                          <p:spTgt spid="160">
                                            <p:txEl>
                                              <p:pRg st="6" end="6"/>
                                            </p:txEl>
                                          </p:spTgt>
                                        </p:tgtEl>
                                      </p:cBhvr>
                                    </p:animEffect>
                                  </p:childTnLst>
                                </p:cTn>
                              </p:par>
                              <p:par>
                                <p:cTn id="29" presetID="10" presetClass="entr" presetSubtype="0" fill="hold" grpId="0" nodeType="withEffect">
                                  <p:stCondLst>
                                    <p:cond delay="0"/>
                                  </p:stCondLst>
                                  <p:iterate>
                                    <p:tmAbs val="0"/>
                                  </p:iterate>
                                  <p:childTnLst>
                                    <p:set>
                                      <p:cBhvr>
                                        <p:cTn id="30" fill="hold"/>
                                        <p:tgtEl>
                                          <p:spTgt spid="160">
                                            <p:txEl>
                                              <p:pRg st="7" end="7"/>
                                            </p:txEl>
                                          </p:spTgt>
                                        </p:tgtEl>
                                        <p:attrNameLst>
                                          <p:attrName>style.visibility</p:attrName>
                                        </p:attrNameLst>
                                      </p:cBhvr>
                                      <p:to>
                                        <p:strVal val="visible"/>
                                      </p:to>
                                    </p:set>
                                    <p:animEffect transition="in" filter="fade">
                                      <p:cBhvr>
                                        <p:cTn id="31" dur="500"/>
                                        <p:tgtEl>
                                          <p:spTgt spid="16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 grpId="0" build="p" animBg="1" advAuto="0"/>
    </p:bldLst>
  </p:timing>
</p:sld>
</file>

<file path=ppt/theme/theme1.xml><?xml version="1.0" encoding="utf-8"?>
<a:theme xmlns:a="http://schemas.openxmlformats.org/drawingml/2006/main" name="ModernPortfolio">
  <a:themeElements>
    <a:clrScheme name="ModernPortfolio">
      <a:dk1>
        <a:srgbClr val="000000"/>
      </a:dk1>
      <a:lt1>
        <a:srgbClr val="FFFFFF"/>
      </a:lt1>
      <a:dk2>
        <a:srgbClr val="5C5C5C"/>
      </a:dk2>
      <a:lt2>
        <a:srgbClr val="CBCBCB"/>
      </a:lt2>
      <a:accent1>
        <a:srgbClr val="557E8A"/>
      </a:accent1>
      <a:accent2>
        <a:srgbClr val="88885A"/>
      </a:accent2>
      <a:accent3>
        <a:srgbClr val="B29E85"/>
      </a:accent3>
      <a:accent4>
        <a:srgbClr val="BB7B52"/>
      </a:accent4>
      <a:accent5>
        <a:srgbClr val="CF7F66"/>
      </a:accent5>
      <a:accent6>
        <a:srgbClr val="62647B"/>
      </a:accent6>
      <a:hlink>
        <a:srgbClr val="0000FF"/>
      </a:hlink>
      <a:folHlink>
        <a:srgbClr val="FF00FF"/>
      </a:folHlink>
    </a:clrScheme>
    <a:fontScheme name="ModernPortfolio">
      <a:majorFont>
        <a:latin typeface="Helvetica Neue Light"/>
        <a:ea typeface="Helvetica Neue Light"/>
        <a:cs typeface="Helvetica Neue Light"/>
      </a:majorFont>
      <a:minorFont>
        <a:latin typeface="Helvetica Neue Light"/>
        <a:ea typeface="Helvetica Neue Light"/>
        <a:cs typeface="Helvetica Neue Light"/>
      </a:minorFont>
    </a:fontScheme>
    <a:fmtScheme name="ModernPortfol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atOff val="12166"/>
            <a:lumOff val="-13042"/>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ABABAB"/>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ModernPortfolio">
  <a:themeElements>
    <a:clrScheme name="ModernPortfolio">
      <a:dk1>
        <a:srgbClr val="000000"/>
      </a:dk1>
      <a:lt1>
        <a:srgbClr val="FFFFFF"/>
      </a:lt1>
      <a:dk2>
        <a:srgbClr val="5C5C5C"/>
      </a:dk2>
      <a:lt2>
        <a:srgbClr val="CBCBCB"/>
      </a:lt2>
      <a:accent1>
        <a:srgbClr val="557E8A"/>
      </a:accent1>
      <a:accent2>
        <a:srgbClr val="88885A"/>
      </a:accent2>
      <a:accent3>
        <a:srgbClr val="B29E85"/>
      </a:accent3>
      <a:accent4>
        <a:srgbClr val="BB7B52"/>
      </a:accent4>
      <a:accent5>
        <a:srgbClr val="CF7F66"/>
      </a:accent5>
      <a:accent6>
        <a:srgbClr val="62647B"/>
      </a:accent6>
      <a:hlink>
        <a:srgbClr val="0000FF"/>
      </a:hlink>
      <a:folHlink>
        <a:srgbClr val="FF00FF"/>
      </a:folHlink>
    </a:clrScheme>
    <a:fontScheme name="ModernPortfolio">
      <a:majorFont>
        <a:latin typeface="Helvetica Neue Light"/>
        <a:ea typeface="Helvetica Neue Light"/>
        <a:cs typeface="Helvetica Neue Light"/>
      </a:majorFont>
      <a:minorFont>
        <a:latin typeface="Helvetica Neue Light"/>
        <a:ea typeface="Helvetica Neue Light"/>
        <a:cs typeface="Helvetica Neue Light"/>
      </a:minorFont>
    </a:fontScheme>
    <a:fmtScheme name="ModernPortfol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atOff val="12166"/>
            <a:lumOff val="-13042"/>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ABABAB"/>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120B5B1AB823344AB4DA2A59957CD7B" ma:contentTypeVersion="15" ma:contentTypeDescription="Create a new document." ma:contentTypeScope="" ma:versionID="8f6bec959b0d7a9c3242dc94b2344599">
  <xsd:schema xmlns:xsd="http://www.w3.org/2001/XMLSchema" xmlns:xs="http://www.w3.org/2001/XMLSchema" xmlns:p="http://schemas.microsoft.com/office/2006/metadata/properties" xmlns:ns2="cd92598e-93e5-4300-a368-427edcabf0ff" xmlns:ns3="df6fc563-d544-4e3d-a18b-f69da5947e3e" targetNamespace="http://schemas.microsoft.com/office/2006/metadata/properties" ma:root="true" ma:fieldsID="1b514fe4451e98dd52843834d90a5210" ns2:_="" ns3:_="">
    <xsd:import namespace="cd92598e-93e5-4300-a368-427edcabf0ff"/>
    <xsd:import namespace="df6fc563-d544-4e3d-a18b-f69da5947e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92598e-93e5-4300-a368-427edcabf0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d6195ce-d1fd-44f7-867d-17bfcb943b8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f6fc563-d544-4e3d-a18b-f69da5947e3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d7bc9f7-3202-444b-b031-1106aaff9042}" ma:internalName="TaxCatchAll" ma:showField="CatchAllData" ma:web="df6fc563-d544-4e3d-a18b-f69da5947e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f6fc563-d544-4e3d-a18b-f69da5947e3e" xsi:nil="true"/>
    <lcf76f155ced4ddcb4097134ff3c332f xmlns="cd92598e-93e5-4300-a368-427edcabf0f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45B6273-73DD-41E2-BE18-B0CC486F3FC4}">
  <ds:schemaRefs>
    <ds:schemaRef ds:uri="http://schemas.microsoft.com/sharepoint/v3/contenttype/forms"/>
  </ds:schemaRefs>
</ds:datastoreItem>
</file>

<file path=customXml/itemProps2.xml><?xml version="1.0" encoding="utf-8"?>
<ds:datastoreItem xmlns:ds="http://schemas.openxmlformats.org/officeDocument/2006/customXml" ds:itemID="{8675ABD6-2431-45D3-8B79-F19B7EBAD1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92598e-93e5-4300-a368-427edcabf0ff"/>
    <ds:schemaRef ds:uri="df6fc563-d544-4e3d-a18b-f69da5947e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972379-1A7A-4FA1-BB2F-19F302253290}">
  <ds:schemaRefs>
    <ds:schemaRef ds:uri="df6fc563-d544-4e3d-a18b-f69da5947e3e"/>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purl.org/dc/elements/1.1/"/>
    <ds:schemaRef ds:uri="http://schemas.microsoft.com/office/infopath/2007/PartnerControls"/>
    <ds:schemaRef ds:uri="cd92598e-93e5-4300-a368-427edcabf0f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84</TotalTime>
  <Words>3177</Words>
  <Application>Microsoft Office PowerPoint</Application>
  <PresentationFormat>Custom</PresentationFormat>
  <Paragraphs>240</Paragraphs>
  <Slides>33</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33</vt:i4>
      </vt:variant>
    </vt:vector>
  </HeadingPairs>
  <TitlesOfParts>
    <vt:vector size="44" baseType="lpstr">
      <vt:lpstr>Arial</vt:lpstr>
      <vt:lpstr>Calibri</vt:lpstr>
      <vt:lpstr>Courier New</vt:lpstr>
      <vt:lpstr>Georgia</vt:lpstr>
      <vt:lpstr>Helvetica</vt:lpstr>
      <vt:lpstr>Helvetica Neue</vt:lpstr>
      <vt:lpstr>Helvetica Neue Light</vt:lpstr>
      <vt:lpstr>Helvetica Neue Medium</vt:lpstr>
      <vt:lpstr>Symbol</vt:lpstr>
      <vt:lpstr>Wingdings</vt:lpstr>
      <vt:lpstr>ModernPortfolio</vt:lpstr>
      <vt:lpstr> Semester Abroad: Information Sheets</vt:lpstr>
      <vt:lpstr> Financial Matters</vt:lpstr>
      <vt:lpstr>Student Billing Report &amp; Financial Aid</vt:lpstr>
      <vt:lpstr>Financial Responsibility</vt:lpstr>
      <vt:lpstr>Financial Responsibility</vt:lpstr>
      <vt:lpstr> Academic Life Abroad</vt:lpstr>
      <vt:lpstr>Academic Life Abroad: Expectations</vt:lpstr>
      <vt:lpstr>Academic Life Abroad: Expectations</vt:lpstr>
      <vt:lpstr>Academic Life Abroad: Registration and Credit Information</vt:lpstr>
      <vt:lpstr>Academic Life Abroad: Registration and Credit Information</vt:lpstr>
      <vt:lpstr>Academic Life Abroad: Registration and Credit Information</vt:lpstr>
      <vt:lpstr>Academic Life Abroad: Registration and Credit Information</vt:lpstr>
      <vt:lpstr>Academic Life Abroad: Registration and Credit Information</vt:lpstr>
      <vt:lpstr>Academic Life Abroad: Student Conduct</vt:lpstr>
      <vt:lpstr>Academic Life Abroad: Confirmation &amp; Overseas Housing Agreements/Deposits</vt:lpstr>
      <vt:lpstr>Academic Life Abroad: WC Housing Requests</vt:lpstr>
      <vt:lpstr>Academic Life Abroad: Housing Requests for your return</vt:lpstr>
      <vt:lpstr>Academic Life Abroad: Visas</vt:lpstr>
      <vt:lpstr> Health, Safety and Fulfillment</vt:lpstr>
      <vt:lpstr>Checklist for a Healthy Semester Abroad</vt:lpstr>
      <vt:lpstr>Safety Abroad</vt:lpstr>
      <vt:lpstr>Safety Abroad</vt:lpstr>
      <vt:lpstr>What can you do to be safe?</vt:lpstr>
      <vt:lpstr>Notes from the  Student Health &amp; Wellness Center</vt:lpstr>
      <vt:lpstr>TB Skin Test Requirement Upon Return </vt:lpstr>
      <vt:lpstr>Insurance</vt:lpstr>
      <vt:lpstr>Insurance Plans</vt:lpstr>
      <vt:lpstr>Various Other Matters…</vt:lpstr>
      <vt:lpstr>Money</vt:lpstr>
      <vt:lpstr>Cell Phones &amp; Internet</vt:lpstr>
      <vt:lpstr>Culture Shock</vt:lpstr>
      <vt:lpstr>Find Purpose, Make Meaning Nash &amp; Murray, 2010</vt:lpstr>
      <vt:lpstr>Intercultural Development Continuum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Pre-Departure Orientation</dc:title>
  <cp:lastModifiedBy>Carbine Jason</cp:lastModifiedBy>
  <cp:revision>17</cp:revision>
  <dcterms:modified xsi:type="dcterms:W3CDTF">2023-10-15T22:59:54Z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0x0101004120B5B1AB823344AB4DA2A59957CD7B</vt:lpwstr>
  </property>
  <property fmtid="{D5CDD505-2E9C-101B-9397-08002B2CF9AE}" pid="3" name="MediaServiceImageTags">
    <vt:lpwstr/>
  </property>
</Properties>
</file>